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handoutMasterIdLst>
    <p:handoutMasterId r:id="rId63"/>
  </p:handoutMasterIdLst>
  <p:sldIdLst>
    <p:sldId id="256" r:id="rId5"/>
    <p:sldId id="264" r:id="rId6"/>
    <p:sldId id="277" r:id="rId7"/>
    <p:sldId id="278" r:id="rId8"/>
    <p:sldId id="285" r:id="rId9"/>
    <p:sldId id="286" r:id="rId10"/>
    <p:sldId id="287" r:id="rId11"/>
    <p:sldId id="279" r:id="rId12"/>
    <p:sldId id="288" r:id="rId13"/>
    <p:sldId id="289" r:id="rId14"/>
    <p:sldId id="290" r:id="rId15"/>
    <p:sldId id="291" r:id="rId16"/>
    <p:sldId id="292" r:id="rId17"/>
    <p:sldId id="293" r:id="rId18"/>
    <p:sldId id="280" r:id="rId19"/>
    <p:sldId id="282" r:id="rId20"/>
    <p:sldId id="281" r:id="rId21"/>
    <p:sldId id="283" r:id="rId22"/>
    <p:sldId id="294" r:id="rId23"/>
    <p:sldId id="295" r:id="rId24"/>
    <p:sldId id="296" r:id="rId25"/>
    <p:sldId id="284" r:id="rId26"/>
    <p:sldId id="307" r:id="rId27"/>
    <p:sldId id="308" r:id="rId28"/>
    <p:sldId id="309" r:id="rId29"/>
    <p:sldId id="297" r:id="rId30"/>
    <p:sldId id="310" r:id="rId31"/>
    <p:sldId id="298" r:id="rId32"/>
    <p:sldId id="299" r:id="rId33"/>
    <p:sldId id="311" r:id="rId34"/>
    <p:sldId id="312" r:id="rId35"/>
    <p:sldId id="313" r:id="rId36"/>
    <p:sldId id="314" r:id="rId37"/>
    <p:sldId id="315" r:id="rId38"/>
    <p:sldId id="316" r:id="rId39"/>
    <p:sldId id="317" r:id="rId40"/>
    <p:sldId id="318" r:id="rId41"/>
    <p:sldId id="319" r:id="rId42"/>
    <p:sldId id="320" r:id="rId43"/>
    <p:sldId id="300" r:id="rId44"/>
    <p:sldId id="321" r:id="rId45"/>
    <p:sldId id="322" r:id="rId46"/>
    <p:sldId id="323" r:id="rId47"/>
    <p:sldId id="324" r:id="rId48"/>
    <p:sldId id="301" r:id="rId49"/>
    <p:sldId id="325" r:id="rId50"/>
    <p:sldId id="326" r:id="rId51"/>
    <p:sldId id="327" r:id="rId52"/>
    <p:sldId id="328" r:id="rId53"/>
    <p:sldId id="329" r:id="rId54"/>
    <p:sldId id="330" r:id="rId55"/>
    <p:sldId id="302" r:id="rId56"/>
    <p:sldId id="331" r:id="rId57"/>
    <p:sldId id="332" r:id="rId58"/>
    <p:sldId id="333" r:id="rId59"/>
    <p:sldId id="334" r:id="rId60"/>
    <p:sldId id="27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2" autoAdjust="0"/>
  </p:normalViewPr>
  <p:slideViewPr>
    <p:cSldViewPr snapToGrid="0">
      <p:cViewPr varScale="1">
        <p:scale>
          <a:sx n="114" d="100"/>
          <a:sy n="114" d="100"/>
        </p:scale>
        <p:origin x="474" y="114"/>
      </p:cViewPr>
      <p:guideLst/>
    </p:cSldViewPr>
  </p:slideViewPr>
  <p:notesTextViewPr>
    <p:cViewPr>
      <p:scale>
        <a:sx n="1" d="1"/>
        <a:sy n="1" d="1"/>
      </p:scale>
      <p:origin x="0" y="0"/>
    </p:cViewPr>
  </p:notesTextViewPr>
  <p:notesViewPr>
    <p:cSldViewPr snapToGrid="0" showGuide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AGAN OUTLAW" userId="b5602bf0611a799a" providerId="LiveId" clId="{48E03FDB-4924-4A7E-AB3B-0565E8B5F589}"/>
    <pc:docChg chg="custSel delSld modSld">
      <pc:chgData name="REAGAN OUTLAW" userId="b5602bf0611a799a" providerId="LiveId" clId="{48E03FDB-4924-4A7E-AB3B-0565E8B5F589}" dt="2023-11-14T16:39:20.369" v="62" actId="47"/>
      <pc:docMkLst>
        <pc:docMk/>
      </pc:docMkLst>
      <pc:sldChg chg="addSp delSp modSp mod">
        <pc:chgData name="REAGAN OUTLAW" userId="b5602bf0611a799a" providerId="LiveId" clId="{48E03FDB-4924-4A7E-AB3B-0565E8B5F589}" dt="2023-11-14T16:38:04.778" v="22" actId="14100"/>
        <pc:sldMkLst>
          <pc:docMk/>
          <pc:sldMk cId="1136250268" sldId="256"/>
        </pc:sldMkLst>
        <pc:spChg chg="mod">
          <ac:chgData name="REAGAN OUTLAW" userId="b5602bf0611a799a" providerId="LiveId" clId="{48E03FDB-4924-4A7E-AB3B-0565E8B5F589}" dt="2023-11-14T16:37:24.945" v="15" actId="20577"/>
          <ac:spMkLst>
            <pc:docMk/>
            <pc:sldMk cId="1136250268" sldId="256"/>
            <ac:spMk id="4" creationId="{E10C5037-DA4A-44E2-A9FB-84B1498768A7}"/>
          </ac:spMkLst>
        </pc:spChg>
        <pc:picChg chg="del">
          <ac:chgData name="REAGAN OUTLAW" userId="b5602bf0611a799a" providerId="LiveId" clId="{48E03FDB-4924-4A7E-AB3B-0565E8B5F589}" dt="2023-11-14T16:37:41.499" v="16" actId="478"/>
          <ac:picMkLst>
            <pc:docMk/>
            <pc:sldMk cId="1136250268" sldId="256"/>
            <ac:picMk id="2" creationId="{97996503-D477-866E-7E84-D3766C2CA1EA}"/>
          </ac:picMkLst>
        </pc:picChg>
        <pc:picChg chg="add mod">
          <ac:chgData name="REAGAN OUTLAW" userId="b5602bf0611a799a" providerId="LiveId" clId="{48E03FDB-4924-4A7E-AB3B-0565E8B5F589}" dt="2023-11-14T16:38:04.778" v="22" actId="14100"/>
          <ac:picMkLst>
            <pc:docMk/>
            <pc:sldMk cId="1136250268" sldId="256"/>
            <ac:picMk id="1026" creationId="{5F2F44EC-ACBE-B0DF-AFF5-2807B4439659}"/>
          </ac:picMkLst>
        </pc:picChg>
      </pc:sldChg>
      <pc:sldChg chg="modSp mod">
        <pc:chgData name="REAGAN OUTLAW" userId="b5602bf0611a799a" providerId="LiveId" clId="{48E03FDB-4924-4A7E-AB3B-0565E8B5F589}" dt="2023-11-14T16:39:13.428" v="61"/>
        <pc:sldMkLst>
          <pc:docMk/>
          <pc:sldMk cId="3591110019" sldId="264"/>
        </pc:sldMkLst>
        <pc:spChg chg="mod">
          <ac:chgData name="REAGAN OUTLAW" userId="b5602bf0611a799a" providerId="LiveId" clId="{48E03FDB-4924-4A7E-AB3B-0565E8B5F589}" dt="2023-11-14T16:38:20.009" v="59" actId="20577"/>
          <ac:spMkLst>
            <pc:docMk/>
            <pc:sldMk cId="3591110019" sldId="264"/>
            <ac:spMk id="7" creationId="{EE9285F5-95CE-4C27-AFDD-991FC2758000}"/>
          </ac:spMkLst>
        </pc:spChg>
        <pc:spChg chg="mod">
          <ac:chgData name="REAGAN OUTLAW" userId="b5602bf0611a799a" providerId="LiveId" clId="{48E03FDB-4924-4A7E-AB3B-0565E8B5F589}" dt="2023-11-14T16:39:13.428" v="61"/>
          <ac:spMkLst>
            <pc:docMk/>
            <pc:sldMk cId="3591110019" sldId="264"/>
            <ac:spMk id="8" creationId="{37DC587C-F1B0-4098-B84F-5860DBC3AF7D}"/>
          </ac:spMkLst>
        </pc:spChg>
      </pc:sldChg>
      <pc:sldChg chg="del">
        <pc:chgData name="REAGAN OUTLAW" userId="b5602bf0611a799a" providerId="LiveId" clId="{48E03FDB-4924-4A7E-AB3B-0565E8B5F589}" dt="2023-11-14T16:39:20.369" v="62" actId="47"/>
        <pc:sldMkLst>
          <pc:docMk/>
          <pc:sldMk cId="541657251" sldId="265"/>
        </pc:sldMkLst>
      </pc:sldChg>
      <pc:sldChg chg="del">
        <pc:chgData name="REAGAN OUTLAW" userId="b5602bf0611a799a" providerId="LiveId" clId="{48E03FDB-4924-4A7E-AB3B-0565E8B5F589}" dt="2023-11-14T16:39:20.369" v="62" actId="47"/>
        <pc:sldMkLst>
          <pc:docMk/>
          <pc:sldMk cId="396836552" sldId="266"/>
        </pc:sldMkLst>
      </pc:sldChg>
      <pc:sldChg chg="del">
        <pc:chgData name="REAGAN OUTLAW" userId="b5602bf0611a799a" providerId="LiveId" clId="{48E03FDB-4924-4A7E-AB3B-0565E8B5F589}" dt="2023-11-14T16:39:20.369" v="62" actId="47"/>
        <pc:sldMkLst>
          <pc:docMk/>
          <pc:sldMk cId="3833166808" sldId="269"/>
        </pc:sldMkLst>
      </pc:sldChg>
      <pc:sldChg chg="del">
        <pc:chgData name="REAGAN OUTLAW" userId="b5602bf0611a799a" providerId="LiveId" clId="{48E03FDB-4924-4A7E-AB3B-0565E8B5F589}" dt="2023-11-14T16:39:20.369" v="62" actId="47"/>
        <pc:sldMkLst>
          <pc:docMk/>
          <pc:sldMk cId="2071957108" sldId="270"/>
        </pc:sldMkLst>
      </pc:sldChg>
      <pc:sldChg chg="del">
        <pc:chgData name="REAGAN OUTLAW" userId="b5602bf0611a799a" providerId="LiveId" clId="{48E03FDB-4924-4A7E-AB3B-0565E8B5F589}" dt="2023-11-14T16:39:20.369" v="62" actId="47"/>
        <pc:sldMkLst>
          <pc:docMk/>
          <pc:sldMk cId="2580570944" sldId="271"/>
        </pc:sldMkLst>
      </pc:sldChg>
      <pc:sldChg chg="del">
        <pc:chgData name="REAGAN OUTLAW" userId="b5602bf0611a799a" providerId="LiveId" clId="{48E03FDB-4924-4A7E-AB3B-0565E8B5F589}" dt="2023-11-14T16:39:20.369" v="62" actId="47"/>
        <pc:sldMkLst>
          <pc:docMk/>
          <pc:sldMk cId="1113689611" sldId="272"/>
        </pc:sldMkLst>
      </pc:sldChg>
      <pc:sldChg chg="del">
        <pc:chgData name="REAGAN OUTLAW" userId="b5602bf0611a799a" providerId="LiveId" clId="{48E03FDB-4924-4A7E-AB3B-0565E8B5F589}" dt="2023-11-14T16:39:20.369" v="62" actId="47"/>
        <pc:sldMkLst>
          <pc:docMk/>
          <pc:sldMk cId="2182673656" sldId="273"/>
        </pc:sldMkLst>
      </pc:sldChg>
      <pc:sldChg chg="del">
        <pc:chgData name="REAGAN OUTLAW" userId="b5602bf0611a799a" providerId="LiveId" clId="{48E03FDB-4924-4A7E-AB3B-0565E8B5F589}" dt="2023-11-14T16:39:20.369" v="62" actId="47"/>
        <pc:sldMkLst>
          <pc:docMk/>
          <pc:sldMk cId="3772793253" sldId="274"/>
        </pc:sldMkLst>
      </pc:sldChg>
      <pc:sldChg chg="del">
        <pc:chgData name="REAGAN OUTLAW" userId="b5602bf0611a799a" providerId="LiveId" clId="{48E03FDB-4924-4A7E-AB3B-0565E8B5F589}" dt="2023-11-14T16:39:20.369" v="62" actId="47"/>
        <pc:sldMkLst>
          <pc:docMk/>
          <pc:sldMk cId="1059639576" sldId="275"/>
        </pc:sldMkLst>
      </pc:sldChg>
    </pc:docChg>
  </pc:docChgLst>
  <pc:docChgLst>
    <pc:chgData name="REAGAN OUTLAW" userId="b5602bf0611a799a" providerId="LiveId" clId="{771B0497-5531-4E33-B7AA-0D5A7913E3AB}"/>
    <pc:docChg chg="modSld">
      <pc:chgData name="REAGAN OUTLAW" userId="b5602bf0611a799a" providerId="LiveId" clId="{771B0497-5531-4E33-B7AA-0D5A7913E3AB}" dt="2023-11-15T17:17:30.471" v="13"/>
      <pc:docMkLst>
        <pc:docMk/>
      </pc:docMkLst>
      <pc:sldChg chg="addSp delSp modSp mod">
        <pc:chgData name="REAGAN OUTLAW" userId="b5602bf0611a799a" providerId="LiveId" clId="{771B0497-5531-4E33-B7AA-0D5A7913E3AB}" dt="2023-11-15T17:17:18.113" v="12" actId="1076"/>
        <pc:sldMkLst>
          <pc:docMk/>
          <pc:sldMk cId="1136250268" sldId="256"/>
        </pc:sldMkLst>
        <pc:spChg chg="mod">
          <ac:chgData name="REAGAN OUTLAW" userId="b5602bf0611a799a" providerId="LiveId" clId="{771B0497-5531-4E33-B7AA-0D5A7913E3AB}" dt="2023-11-15T17:17:01.765" v="9" actId="20577"/>
          <ac:spMkLst>
            <pc:docMk/>
            <pc:sldMk cId="1136250268" sldId="256"/>
            <ac:spMk id="4" creationId="{E10C5037-DA4A-44E2-A9FB-84B1498768A7}"/>
          </ac:spMkLst>
        </pc:spChg>
        <pc:picChg chg="add mod">
          <ac:chgData name="REAGAN OUTLAW" userId="b5602bf0611a799a" providerId="LiveId" clId="{771B0497-5531-4E33-B7AA-0D5A7913E3AB}" dt="2023-11-15T17:17:18.113" v="12" actId="1076"/>
          <ac:picMkLst>
            <pc:docMk/>
            <pc:sldMk cId="1136250268" sldId="256"/>
            <ac:picMk id="2" creationId="{79136EEB-6343-D585-96B3-2C0A6EC82789}"/>
          </ac:picMkLst>
        </pc:picChg>
        <pc:picChg chg="del">
          <ac:chgData name="REAGAN OUTLAW" userId="b5602bf0611a799a" providerId="LiveId" clId="{771B0497-5531-4E33-B7AA-0D5A7913E3AB}" dt="2023-11-15T17:17:13.183" v="10" actId="478"/>
          <ac:picMkLst>
            <pc:docMk/>
            <pc:sldMk cId="1136250268" sldId="256"/>
            <ac:picMk id="1026" creationId="{5F2F44EC-ACBE-B0DF-AFF5-2807B4439659}"/>
          </ac:picMkLst>
        </pc:picChg>
      </pc:sldChg>
      <pc:sldChg chg="modSp mod">
        <pc:chgData name="REAGAN OUTLAW" userId="b5602bf0611a799a" providerId="LiveId" clId="{771B0497-5531-4E33-B7AA-0D5A7913E3AB}" dt="2023-11-15T17:17:30.471" v="13"/>
        <pc:sldMkLst>
          <pc:docMk/>
          <pc:sldMk cId="3591110019" sldId="264"/>
        </pc:sldMkLst>
        <pc:spChg chg="mod">
          <ac:chgData name="REAGAN OUTLAW" userId="b5602bf0611a799a" providerId="LiveId" clId="{771B0497-5531-4E33-B7AA-0D5A7913E3AB}" dt="2023-11-15T17:17:30.471" v="13"/>
          <ac:spMkLst>
            <pc:docMk/>
            <pc:sldMk cId="3591110019" sldId="264"/>
            <ac:spMk id="8" creationId="{37DC587C-F1B0-4098-B84F-5860DBC3AF7D}"/>
          </ac:spMkLst>
        </pc:spChg>
      </pc:sldChg>
    </pc:docChg>
  </pc:docChgLst>
  <pc:docChgLst>
    <pc:chgData name="REAGAN OUTLAW" userId="b5602bf0611a799a" providerId="LiveId" clId="{7E85C96D-DD9D-4E7D-B34D-67EA40FCF20E}"/>
    <pc:docChg chg="modSld">
      <pc:chgData name="REAGAN OUTLAW" userId="b5602bf0611a799a" providerId="LiveId" clId="{7E85C96D-DD9D-4E7D-B34D-67EA40FCF20E}" dt="2023-11-15T17:40:11.719" v="47"/>
      <pc:docMkLst>
        <pc:docMk/>
      </pc:docMkLst>
      <pc:sldChg chg="addSp delSp modSp mod">
        <pc:chgData name="REAGAN OUTLAW" userId="b5602bf0611a799a" providerId="LiveId" clId="{7E85C96D-DD9D-4E7D-B34D-67EA40FCF20E}" dt="2023-11-15T17:39:38.693" v="46" actId="1076"/>
        <pc:sldMkLst>
          <pc:docMk/>
          <pc:sldMk cId="1136250268" sldId="256"/>
        </pc:sldMkLst>
        <pc:spChg chg="mod">
          <ac:chgData name="REAGAN OUTLAW" userId="b5602bf0611a799a" providerId="LiveId" clId="{7E85C96D-DD9D-4E7D-B34D-67EA40FCF20E}" dt="2023-11-15T17:38:33.392" v="41" actId="6549"/>
          <ac:spMkLst>
            <pc:docMk/>
            <pc:sldMk cId="1136250268" sldId="256"/>
            <ac:spMk id="4" creationId="{E10C5037-DA4A-44E2-A9FB-84B1498768A7}"/>
          </ac:spMkLst>
        </pc:spChg>
        <pc:picChg chg="del">
          <ac:chgData name="REAGAN OUTLAW" userId="b5602bf0611a799a" providerId="LiveId" clId="{7E85C96D-DD9D-4E7D-B34D-67EA40FCF20E}" dt="2023-11-15T17:21:53.437" v="14" actId="478"/>
          <ac:picMkLst>
            <pc:docMk/>
            <pc:sldMk cId="1136250268" sldId="256"/>
            <ac:picMk id="2" creationId="{79136EEB-6343-D585-96B3-2C0A6EC82789}"/>
          </ac:picMkLst>
        </pc:picChg>
        <pc:picChg chg="add del">
          <ac:chgData name="REAGAN OUTLAW" userId="b5602bf0611a799a" providerId="LiveId" clId="{7E85C96D-DD9D-4E7D-B34D-67EA40FCF20E}" dt="2023-11-15T17:39:31.716" v="44" actId="478"/>
          <ac:picMkLst>
            <pc:docMk/>
            <pc:sldMk cId="1136250268" sldId="256"/>
            <ac:picMk id="2" creationId="{8F0809AE-151C-E38D-4C4F-80A686EB78FF}"/>
          </ac:picMkLst>
        </pc:picChg>
        <pc:picChg chg="add del mod">
          <ac:chgData name="REAGAN OUTLAW" userId="b5602bf0611a799a" providerId="LiveId" clId="{7E85C96D-DD9D-4E7D-B34D-67EA40FCF20E}" dt="2023-11-15T17:39:05.468" v="42" actId="478"/>
          <ac:picMkLst>
            <pc:docMk/>
            <pc:sldMk cId="1136250268" sldId="256"/>
            <ac:picMk id="1026" creationId="{222D8662-C56B-EC6A-5AAA-059175BF0C09}"/>
          </ac:picMkLst>
        </pc:picChg>
        <pc:picChg chg="add mod">
          <ac:chgData name="REAGAN OUTLAW" userId="b5602bf0611a799a" providerId="LiveId" clId="{7E85C96D-DD9D-4E7D-B34D-67EA40FCF20E}" dt="2023-11-15T17:39:38.693" v="46" actId="1076"/>
          <ac:picMkLst>
            <pc:docMk/>
            <pc:sldMk cId="1136250268" sldId="256"/>
            <ac:picMk id="1028" creationId="{948FEC04-7DF9-7F26-DA18-6DFFF61B6AC1}"/>
          </ac:picMkLst>
        </pc:picChg>
      </pc:sldChg>
      <pc:sldChg chg="modSp mod">
        <pc:chgData name="REAGAN OUTLAW" userId="b5602bf0611a799a" providerId="LiveId" clId="{7E85C96D-DD9D-4E7D-B34D-67EA40FCF20E}" dt="2023-11-15T17:40:11.719" v="47"/>
        <pc:sldMkLst>
          <pc:docMk/>
          <pc:sldMk cId="3591110019" sldId="264"/>
        </pc:sldMkLst>
        <pc:spChg chg="mod">
          <ac:chgData name="REAGAN OUTLAW" userId="b5602bf0611a799a" providerId="LiveId" clId="{7E85C96D-DD9D-4E7D-B34D-67EA40FCF20E}" dt="2023-11-15T17:40:11.719" v="47"/>
          <ac:spMkLst>
            <pc:docMk/>
            <pc:sldMk cId="3591110019" sldId="264"/>
            <ac:spMk id="8" creationId="{37DC587C-F1B0-4098-B84F-5860DBC3AF7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10188-DC2C-458D-AB41-143A0BE9A3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9634E15-7196-43FC-B912-C4D8B4A2CE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416927-5E9C-4E77-85FE-EE4C81C1DE39}" type="datetimeFigureOut">
              <a:rPr lang="en-US" smtClean="0"/>
              <a:t>26/11/2023</a:t>
            </a:fld>
            <a:endParaRPr lang="en-US" dirty="0"/>
          </a:p>
        </p:txBody>
      </p:sp>
      <p:sp>
        <p:nvSpPr>
          <p:cNvPr id="4" name="Footer Placeholder 3">
            <a:extLst>
              <a:ext uri="{FF2B5EF4-FFF2-40B4-BE49-F238E27FC236}">
                <a16:creationId xmlns:a16="http://schemas.microsoft.com/office/drawing/2014/main" id="{89EA2570-D5B6-41CB-96C2-FFC994466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5C31B37-7A69-4C30-9B63-29F8242FC2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89B6C8-888A-401B-9F9B-D41D36B6C3E9}" type="slidenum">
              <a:rPr lang="en-US" smtClean="0"/>
              <a:t>‹#›</a:t>
            </a:fld>
            <a:endParaRPr lang="en-US" dirty="0"/>
          </a:p>
        </p:txBody>
      </p:sp>
    </p:spTree>
    <p:extLst>
      <p:ext uri="{BB962C8B-B14F-4D97-AF65-F5344CB8AC3E}">
        <p14:creationId xmlns:p14="http://schemas.microsoft.com/office/powerpoint/2010/main" val="2413100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8B7E-6604-4F74-86DB-B30627D56244}" type="datetimeFigureOut">
              <a:rPr lang="en-US" smtClean="0"/>
              <a:t>26/11/2023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8A1F-3E69-47E5-AE93-E7F2155A242D}" type="slidenum">
              <a:rPr lang="en-US" smtClean="0"/>
              <a:t>‹#›</a:t>
            </a:fld>
            <a:endParaRPr lang="en-US" dirty="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pPr/>
              <a:t>‹#›</a:t>
            </a:fld>
            <a:endParaRPr lang="en-US" dirty="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a:xfrm>
            <a:off x="7778487" y="2164360"/>
            <a:ext cx="3798913" cy="2116420"/>
          </a:xfrm>
        </p:spPr>
        <p:txBody>
          <a:bodyPr/>
          <a:lstStyle/>
          <a:p>
            <a:r>
              <a:rPr lang="en-US" sz="3600" dirty="0"/>
              <a:t>Building the pipeline</a:t>
            </a:r>
          </a:p>
        </p:txBody>
      </p:sp>
      <p:sp>
        <p:nvSpPr>
          <p:cNvPr id="6" name="Text Placeholder 5">
            <a:extLst>
              <a:ext uri="{FF2B5EF4-FFF2-40B4-BE49-F238E27FC236}">
                <a16:creationId xmlns:a16="http://schemas.microsoft.com/office/drawing/2014/main" id="{1397C2DB-90F2-4971-AC44-7CDDF5A3B552}"/>
              </a:ext>
            </a:extLst>
          </p:cNvPr>
          <p:cNvSpPr>
            <a:spLocks noGrp="1"/>
          </p:cNvSpPr>
          <p:nvPr>
            <p:ph type="body" sz="half" idx="2"/>
          </p:nvPr>
        </p:nvSpPr>
        <p:spPr>
          <a:xfrm>
            <a:off x="7843959" y="4525446"/>
            <a:ext cx="3924000" cy="684000"/>
          </a:xfrm>
        </p:spPr>
        <p:txBody>
          <a:bodyPr/>
          <a:lstStyle/>
          <a:p>
            <a:r>
              <a:rPr lang="en-US" dirty="0"/>
              <a:t>Practical</a:t>
            </a:r>
          </a:p>
        </p:txBody>
      </p:sp>
      <p:sp>
        <p:nvSpPr>
          <p:cNvPr id="15" name="Slide Number Placeholder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a:lstStyle/>
          <a:p>
            <a:r>
              <a:rPr lang="en-US" dirty="0"/>
              <a:t>PAGE </a:t>
            </a:r>
            <a:fld id="{4A9B5881-4007-4345-955A-79C2656F0C49}" type="slidenum">
              <a:rPr lang="en-US" smtClean="0"/>
              <a:pPr/>
              <a:t>1</a:t>
            </a:fld>
            <a:endParaRPr lang="en-US" dirty="0"/>
          </a:p>
        </p:txBody>
      </p:sp>
      <p:pic>
        <p:nvPicPr>
          <p:cNvPr id="1026" name="Picture 2" descr="Benefits of a Data Pipeline for Client Reporting">
            <a:extLst>
              <a:ext uri="{FF2B5EF4-FFF2-40B4-BE49-F238E27FC236}">
                <a16:creationId xmlns:a16="http://schemas.microsoft.com/office/drawing/2014/main" id="{49622F22-F025-4335-BC0F-CA168A681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4" y="2062615"/>
            <a:ext cx="7251138" cy="380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Lets setup our code space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Once setup completes, you will be in your code space</a:t>
            </a:r>
          </a:p>
        </p:txBody>
      </p:sp>
      <p:pic>
        <p:nvPicPr>
          <p:cNvPr id="2" name="Picture 1">
            <a:extLst>
              <a:ext uri="{FF2B5EF4-FFF2-40B4-BE49-F238E27FC236}">
                <a16:creationId xmlns:a16="http://schemas.microsoft.com/office/drawing/2014/main" id="{F0CB175A-8C99-4D08-91B1-2A112704123D}"/>
              </a:ext>
            </a:extLst>
          </p:cNvPr>
          <p:cNvPicPr>
            <a:picLocks noChangeAspect="1"/>
          </p:cNvPicPr>
          <p:nvPr/>
        </p:nvPicPr>
        <p:blipFill>
          <a:blip r:embed="rId2"/>
          <a:stretch>
            <a:fillRect/>
          </a:stretch>
        </p:blipFill>
        <p:spPr>
          <a:xfrm>
            <a:off x="662731" y="1835430"/>
            <a:ext cx="10111530" cy="4032065"/>
          </a:xfrm>
          <a:prstGeom prst="rect">
            <a:avLst/>
          </a:prstGeom>
        </p:spPr>
      </p:pic>
    </p:spTree>
    <p:extLst>
      <p:ext uri="{BB962C8B-B14F-4D97-AF65-F5344CB8AC3E}">
        <p14:creationId xmlns:p14="http://schemas.microsoft.com/office/powerpoint/2010/main" val="1358717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Lets setup our code space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We have a few more steps to complete here. We need to link up this repo with our snowflake account. Run the </a:t>
            </a:r>
            <a:r>
              <a:rPr lang="en-US" dirty="0">
                <a:solidFill>
                  <a:schemeClr val="bg1"/>
                </a:solidFill>
              </a:rPr>
              <a:t>~/.</a:t>
            </a:r>
            <a:r>
              <a:rPr lang="en-US" dirty="0" err="1">
                <a:solidFill>
                  <a:schemeClr val="bg1"/>
                </a:solidFill>
              </a:rPr>
              <a:t>snowsql</a:t>
            </a:r>
            <a:r>
              <a:rPr lang="en-US" dirty="0">
                <a:solidFill>
                  <a:schemeClr val="bg1"/>
                </a:solidFill>
              </a:rPr>
              <a:t>/config </a:t>
            </a:r>
            <a:r>
              <a:rPr lang="en-ZA" sz="2400" dirty="0">
                <a:solidFill>
                  <a:schemeClr val="bg1"/>
                </a:solidFill>
              </a:rPr>
              <a:t>command on the terminal.</a:t>
            </a:r>
          </a:p>
        </p:txBody>
      </p:sp>
      <p:pic>
        <p:nvPicPr>
          <p:cNvPr id="3" name="Picture 2">
            <a:extLst>
              <a:ext uri="{FF2B5EF4-FFF2-40B4-BE49-F238E27FC236}">
                <a16:creationId xmlns:a16="http://schemas.microsoft.com/office/drawing/2014/main" id="{7468725F-81DB-4433-8718-0727B6A046F4}"/>
              </a:ext>
            </a:extLst>
          </p:cNvPr>
          <p:cNvPicPr>
            <a:picLocks noChangeAspect="1"/>
          </p:cNvPicPr>
          <p:nvPr/>
        </p:nvPicPr>
        <p:blipFill>
          <a:blip r:embed="rId2"/>
          <a:stretch>
            <a:fillRect/>
          </a:stretch>
        </p:blipFill>
        <p:spPr>
          <a:xfrm>
            <a:off x="887595" y="2039237"/>
            <a:ext cx="9277350" cy="2352675"/>
          </a:xfrm>
          <a:prstGeom prst="rect">
            <a:avLst/>
          </a:prstGeom>
        </p:spPr>
      </p:pic>
    </p:spTree>
    <p:extLst>
      <p:ext uri="{BB962C8B-B14F-4D97-AF65-F5344CB8AC3E}">
        <p14:creationId xmlns:p14="http://schemas.microsoft.com/office/powerpoint/2010/main" val="900473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Lets setup our code space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If you get a permission denied error like below</a:t>
            </a:r>
            <a:endParaRPr lang="en-ZA" sz="2400" dirty="0">
              <a:solidFill>
                <a:schemeClr val="bg1"/>
              </a:solidFill>
            </a:endParaRPr>
          </a:p>
        </p:txBody>
      </p:sp>
      <p:pic>
        <p:nvPicPr>
          <p:cNvPr id="2" name="Picture 1">
            <a:extLst>
              <a:ext uri="{FF2B5EF4-FFF2-40B4-BE49-F238E27FC236}">
                <a16:creationId xmlns:a16="http://schemas.microsoft.com/office/drawing/2014/main" id="{5FA5AD06-62F0-422A-873E-4CE73B532E74}"/>
              </a:ext>
            </a:extLst>
          </p:cNvPr>
          <p:cNvPicPr>
            <a:picLocks noChangeAspect="1"/>
          </p:cNvPicPr>
          <p:nvPr/>
        </p:nvPicPr>
        <p:blipFill>
          <a:blip r:embed="rId2"/>
          <a:stretch>
            <a:fillRect/>
          </a:stretch>
        </p:blipFill>
        <p:spPr>
          <a:xfrm>
            <a:off x="316964" y="1510893"/>
            <a:ext cx="8115300" cy="971550"/>
          </a:xfrm>
          <a:prstGeom prst="rect">
            <a:avLst/>
          </a:prstGeom>
        </p:spPr>
      </p:pic>
      <p:sp>
        <p:nvSpPr>
          <p:cNvPr id="6" name="TextBox 5">
            <a:extLst>
              <a:ext uri="{FF2B5EF4-FFF2-40B4-BE49-F238E27FC236}">
                <a16:creationId xmlns:a16="http://schemas.microsoft.com/office/drawing/2014/main" id="{EC56FB1D-9E26-4FCD-9577-75F004286724}"/>
              </a:ext>
            </a:extLst>
          </p:cNvPr>
          <p:cNvSpPr txBox="1"/>
          <p:nvPr/>
        </p:nvSpPr>
        <p:spPr>
          <a:xfrm>
            <a:off x="58723" y="2686479"/>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Hover over the file and control click and it will open it up. </a:t>
            </a:r>
            <a:endParaRPr lang="en-ZA" sz="2400" dirty="0">
              <a:solidFill>
                <a:schemeClr val="bg1"/>
              </a:solidFill>
            </a:endParaRPr>
          </a:p>
        </p:txBody>
      </p:sp>
      <p:pic>
        <p:nvPicPr>
          <p:cNvPr id="4" name="Picture 3">
            <a:extLst>
              <a:ext uri="{FF2B5EF4-FFF2-40B4-BE49-F238E27FC236}">
                <a16:creationId xmlns:a16="http://schemas.microsoft.com/office/drawing/2014/main" id="{2333310E-E076-455B-9649-2AFDAB057A96}"/>
              </a:ext>
            </a:extLst>
          </p:cNvPr>
          <p:cNvPicPr>
            <a:picLocks noChangeAspect="1"/>
          </p:cNvPicPr>
          <p:nvPr/>
        </p:nvPicPr>
        <p:blipFill>
          <a:blip r:embed="rId3"/>
          <a:stretch>
            <a:fillRect/>
          </a:stretch>
        </p:blipFill>
        <p:spPr>
          <a:xfrm>
            <a:off x="430984" y="3565714"/>
            <a:ext cx="3276600" cy="1857375"/>
          </a:xfrm>
          <a:prstGeom prst="rect">
            <a:avLst/>
          </a:prstGeom>
        </p:spPr>
      </p:pic>
    </p:spTree>
    <p:extLst>
      <p:ext uri="{BB962C8B-B14F-4D97-AF65-F5344CB8AC3E}">
        <p14:creationId xmlns:p14="http://schemas.microsoft.com/office/powerpoint/2010/main" val="384602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Lets setup our code space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 file should now pop open in your main editor. We will update these 3 fields. Fill it in. (account name is the highlighted part from the screenshot below and username and password is the one you setup for snowflake. Hit control s once done.</a:t>
            </a:r>
            <a:endParaRPr lang="en-ZA" sz="2400" dirty="0">
              <a:solidFill>
                <a:schemeClr val="bg1"/>
              </a:solidFill>
            </a:endParaRPr>
          </a:p>
        </p:txBody>
      </p:sp>
      <p:pic>
        <p:nvPicPr>
          <p:cNvPr id="3" name="Picture 2">
            <a:extLst>
              <a:ext uri="{FF2B5EF4-FFF2-40B4-BE49-F238E27FC236}">
                <a16:creationId xmlns:a16="http://schemas.microsoft.com/office/drawing/2014/main" id="{862668E9-F20D-4F2F-BF8B-B9DA1629FCE1}"/>
              </a:ext>
            </a:extLst>
          </p:cNvPr>
          <p:cNvPicPr>
            <a:picLocks noChangeAspect="1"/>
          </p:cNvPicPr>
          <p:nvPr/>
        </p:nvPicPr>
        <p:blipFill>
          <a:blip r:embed="rId2"/>
          <a:stretch>
            <a:fillRect/>
          </a:stretch>
        </p:blipFill>
        <p:spPr>
          <a:xfrm>
            <a:off x="150652" y="2895035"/>
            <a:ext cx="3322675" cy="2272584"/>
          </a:xfrm>
          <a:prstGeom prst="rect">
            <a:avLst/>
          </a:prstGeom>
        </p:spPr>
      </p:pic>
      <p:pic>
        <p:nvPicPr>
          <p:cNvPr id="5" name="Picture 4">
            <a:extLst>
              <a:ext uri="{FF2B5EF4-FFF2-40B4-BE49-F238E27FC236}">
                <a16:creationId xmlns:a16="http://schemas.microsoft.com/office/drawing/2014/main" id="{6C9E071F-E1F4-4080-B518-BCA6A3A40B0B}"/>
              </a:ext>
            </a:extLst>
          </p:cNvPr>
          <p:cNvPicPr>
            <a:picLocks noChangeAspect="1"/>
          </p:cNvPicPr>
          <p:nvPr/>
        </p:nvPicPr>
        <p:blipFill>
          <a:blip r:embed="rId3"/>
          <a:stretch>
            <a:fillRect/>
          </a:stretch>
        </p:blipFill>
        <p:spPr>
          <a:xfrm>
            <a:off x="3584024" y="2895035"/>
            <a:ext cx="3670093" cy="2272584"/>
          </a:xfrm>
          <a:prstGeom prst="rect">
            <a:avLst/>
          </a:prstGeom>
        </p:spPr>
      </p:pic>
      <p:pic>
        <p:nvPicPr>
          <p:cNvPr id="9" name="Picture 8">
            <a:extLst>
              <a:ext uri="{FF2B5EF4-FFF2-40B4-BE49-F238E27FC236}">
                <a16:creationId xmlns:a16="http://schemas.microsoft.com/office/drawing/2014/main" id="{655231D2-6F80-43F9-981E-B0836A3E08E7}"/>
              </a:ext>
            </a:extLst>
          </p:cNvPr>
          <p:cNvPicPr>
            <a:picLocks noChangeAspect="1"/>
          </p:cNvPicPr>
          <p:nvPr/>
        </p:nvPicPr>
        <p:blipFill>
          <a:blip r:embed="rId4"/>
          <a:stretch>
            <a:fillRect/>
          </a:stretch>
        </p:blipFill>
        <p:spPr>
          <a:xfrm>
            <a:off x="7577074" y="2895035"/>
            <a:ext cx="3488640" cy="2320073"/>
          </a:xfrm>
          <a:prstGeom prst="rect">
            <a:avLst/>
          </a:prstGeom>
        </p:spPr>
      </p:pic>
    </p:spTree>
    <p:extLst>
      <p:ext uri="{BB962C8B-B14F-4D97-AF65-F5344CB8AC3E}">
        <p14:creationId xmlns:p14="http://schemas.microsoft.com/office/powerpoint/2010/main" val="336046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Lets setup our code space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Lastly we need to make sure that python is running on this container. If your terminal is pointing to the anaconda environment i.e. snowflake demo, you are all good, if not then there is a script to run to set that up in the pack. Only run it if you don’t see the highlighted portion in your terminal. </a:t>
            </a:r>
            <a:endParaRPr lang="en-ZA" sz="2400" dirty="0">
              <a:solidFill>
                <a:schemeClr val="bg1"/>
              </a:solidFill>
            </a:endParaRPr>
          </a:p>
        </p:txBody>
      </p:sp>
      <p:pic>
        <p:nvPicPr>
          <p:cNvPr id="2" name="Picture 1">
            <a:extLst>
              <a:ext uri="{FF2B5EF4-FFF2-40B4-BE49-F238E27FC236}">
                <a16:creationId xmlns:a16="http://schemas.microsoft.com/office/drawing/2014/main" id="{69501FD8-4EC0-49FD-9266-71F8CB4783D9}"/>
              </a:ext>
            </a:extLst>
          </p:cNvPr>
          <p:cNvPicPr>
            <a:picLocks noChangeAspect="1"/>
          </p:cNvPicPr>
          <p:nvPr/>
        </p:nvPicPr>
        <p:blipFill>
          <a:blip r:embed="rId2"/>
          <a:stretch>
            <a:fillRect/>
          </a:stretch>
        </p:blipFill>
        <p:spPr>
          <a:xfrm>
            <a:off x="1722932" y="2830986"/>
            <a:ext cx="8410575" cy="2933700"/>
          </a:xfrm>
          <a:prstGeom prst="rect">
            <a:avLst/>
          </a:prstGeom>
        </p:spPr>
      </p:pic>
    </p:spTree>
    <p:extLst>
      <p:ext uri="{BB962C8B-B14F-4D97-AF65-F5344CB8AC3E}">
        <p14:creationId xmlns:p14="http://schemas.microsoft.com/office/powerpoint/2010/main" val="3948172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Lets setup the snowflake extension</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Snowflake has built in integration with </a:t>
            </a:r>
            <a:r>
              <a:rPr lang="en-ZA" sz="2400" dirty="0" err="1">
                <a:solidFill>
                  <a:schemeClr val="bg1"/>
                </a:solidFill>
              </a:rPr>
              <a:t>VSCode</a:t>
            </a:r>
            <a:r>
              <a:rPr lang="en-ZA" sz="2400" dirty="0">
                <a:solidFill>
                  <a:schemeClr val="bg1"/>
                </a:solidFill>
              </a:rPr>
              <a:t> (that is what we are using in our code space). In our code space, click the snowflake icon.</a:t>
            </a:r>
          </a:p>
        </p:txBody>
      </p:sp>
      <p:pic>
        <p:nvPicPr>
          <p:cNvPr id="2" name="Picture 1">
            <a:extLst>
              <a:ext uri="{FF2B5EF4-FFF2-40B4-BE49-F238E27FC236}">
                <a16:creationId xmlns:a16="http://schemas.microsoft.com/office/drawing/2014/main" id="{F51A20BC-757D-4D6C-BC19-CFC32D6A131E}"/>
              </a:ext>
            </a:extLst>
          </p:cNvPr>
          <p:cNvPicPr>
            <a:picLocks noChangeAspect="1"/>
          </p:cNvPicPr>
          <p:nvPr/>
        </p:nvPicPr>
        <p:blipFill>
          <a:blip r:embed="rId2"/>
          <a:stretch>
            <a:fillRect/>
          </a:stretch>
        </p:blipFill>
        <p:spPr>
          <a:xfrm>
            <a:off x="400705" y="1971019"/>
            <a:ext cx="2447925" cy="4543425"/>
          </a:xfrm>
          <a:prstGeom prst="rect">
            <a:avLst/>
          </a:prstGeom>
        </p:spPr>
      </p:pic>
      <p:sp>
        <p:nvSpPr>
          <p:cNvPr id="5" name="TextBox 4">
            <a:extLst>
              <a:ext uri="{FF2B5EF4-FFF2-40B4-BE49-F238E27FC236}">
                <a16:creationId xmlns:a16="http://schemas.microsoft.com/office/drawing/2014/main" id="{A853674F-625A-40CA-AABB-6B16293EB180}"/>
              </a:ext>
            </a:extLst>
          </p:cNvPr>
          <p:cNvSpPr txBox="1"/>
          <p:nvPr/>
        </p:nvSpPr>
        <p:spPr>
          <a:xfrm>
            <a:off x="3122103" y="1897914"/>
            <a:ext cx="3798815" cy="1569660"/>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Copy the account URL from your email and past it in the account name and hit continue</a:t>
            </a:r>
          </a:p>
        </p:txBody>
      </p:sp>
      <p:pic>
        <p:nvPicPr>
          <p:cNvPr id="3" name="Picture 2">
            <a:extLst>
              <a:ext uri="{FF2B5EF4-FFF2-40B4-BE49-F238E27FC236}">
                <a16:creationId xmlns:a16="http://schemas.microsoft.com/office/drawing/2014/main" id="{9CF73B97-1084-4151-A456-C4EDCA84E773}"/>
              </a:ext>
            </a:extLst>
          </p:cNvPr>
          <p:cNvPicPr>
            <a:picLocks noChangeAspect="1"/>
          </p:cNvPicPr>
          <p:nvPr/>
        </p:nvPicPr>
        <p:blipFill>
          <a:blip r:embed="rId3"/>
          <a:stretch>
            <a:fillRect/>
          </a:stretch>
        </p:blipFill>
        <p:spPr>
          <a:xfrm>
            <a:off x="3447000" y="3467574"/>
            <a:ext cx="2648999" cy="3046870"/>
          </a:xfrm>
          <a:prstGeom prst="rect">
            <a:avLst/>
          </a:prstGeom>
        </p:spPr>
      </p:pic>
      <p:sp>
        <p:nvSpPr>
          <p:cNvPr id="9" name="TextBox 8">
            <a:extLst>
              <a:ext uri="{FF2B5EF4-FFF2-40B4-BE49-F238E27FC236}">
                <a16:creationId xmlns:a16="http://schemas.microsoft.com/office/drawing/2014/main" id="{58A7C425-B169-4309-B1CE-7137A5F862C4}"/>
              </a:ext>
            </a:extLst>
          </p:cNvPr>
          <p:cNvSpPr txBox="1"/>
          <p:nvPr/>
        </p:nvSpPr>
        <p:spPr>
          <a:xfrm>
            <a:off x="6920918" y="1854351"/>
            <a:ext cx="3798815" cy="830997"/>
          </a:xfrm>
          <a:prstGeom prst="rect">
            <a:avLst/>
          </a:prstGeom>
          <a:noFill/>
        </p:spPr>
        <p:txBody>
          <a:bodyPr wrap="square" rtlCol="0">
            <a:spAutoFit/>
          </a:bodyPr>
          <a:lstStyle/>
          <a:p>
            <a:r>
              <a:rPr lang="en-ZA" sz="2400" dirty="0">
                <a:solidFill>
                  <a:schemeClr val="bg1"/>
                </a:solidFill>
              </a:rPr>
              <a:t>Fill in your username and password and sign in.</a:t>
            </a:r>
          </a:p>
        </p:txBody>
      </p:sp>
      <p:pic>
        <p:nvPicPr>
          <p:cNvPr id="4" name="Picture 3">
            <a:extLst>
              <a:ext uri="{FF2B5EF4-FFF2-40B4-BE49-F238E27FC236}">
                <a16:creationId xmlns:a16="http://schemas.microsoft.com/office/drawing/2014/main" id="{D50B396F-5AD6-4576-947A-5809FA565C6D}"/>
              </a:ext>
            </a:extLst>
          </p:cNvPr>
          <p:cNvPicPr>
            <a:picLocks noChangeAspect="1"/>
          </p:cNvPicPr>
          <p:nvPr/>
        </p:nvPicPr>
        <p:blipFill>
          <a:blip r:embed="rId4"/>
          <a:stretch>
            <a:fillRect/>
          </a:stretch>
        </p:blipFill>
        <p:spPr>
          <a:xfrm>
            <a:off x="7080963" y="3245359"/>
            <a:ext cx="2210524" cy="3269085"/>
          </a:xfrm>
          <a:prstGeom prst="rect">
            <a:avLst/>
          </a:prstGeom>
        </p:spPr>
      </p:pic>
      <p:pic>
        <p:nvPicPr>
          <p:cNvPr id="6" name="Picture 5">
            <a:extLst>
              <a:ext uri="{FF2B5EF4-FFF2-40B4-BE49-F238E27FC236}">
                <a16:creationId xmlns:a16="http://schemas.microsoft.com/office/drawing/2014/main" id="{A4EE01F7-C1F0-4052-A810-B2AF79AED919}"/>
              </a:ext>
            </a:extLst>
          </p:cNvPr>
          <p:cNvPicPr>
            <a:picLocks noChangeAspect="1"/>
          </p:cNvPicPr>
          <p:nvPr/>
        </p:nvPicPr>
        <p:blipFill>
          <a:blip r:embed="rId5"/>
          <a:stretch>
            <a:fillRect/>
          </a:stretch>
        </p:blipFill>
        <p:spPr>
          <a:xfrm>
            <a:off x="9451532" y="3356466"/>
            <a:ext cx="2558697" cy="3046870"/>
          </a:xfrm>
          <a:prstGeom prst="rect">
            <a:avLst/>
          </a:prstGeom>
        </p:spPr>
      </p:pic>
    </p:spTree>
    <p:extLst>
      <p:ext uri="{BB962C8B-B14F-4D97-AF65-F5344CB8AC3E}">
        <p14:creationId xmlns:p14="http://schemas.microsoft.com/office/powerpoint/2010/main" val="81229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Before executing</a:t>
            </a:r>
            <a:endParaRPr lang="en-GB" sz="3600" dirty="0">
              <a:solidFill>
                <a:schemeClr val="bg1"/>
              </a:solidFill>
            </a:endParaRPr>
          </a:p>
        </p:txBody>
      </p:sp>
      <p:sp>
        <p:nvSpPr>
          <p:cNvPr id="5" name="TextBox 4">
            <a:extLst>
              <a:ext uri="{FF2B5EF4-FFF2-40B4-BE49-F238E27FC236}">
                <a16:creationId xmlns:a16="http://schemas.microsoft.com/office/drawing/2014/main" id="{0D03081F-AD10-4CA2-83B6-B7310E4118D2}"/>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Before we start executing things we need to enable python on the snowflake side. So login to snowflake using chrome. </a:t>
            </a:r>
          </a:p>
        </p:txBody>
      </p:sp>
      <p:pic>
        <p:nvPicPr>
          <p:cNvPr id="3" name="Picture 2">
            <a:extLst>
              <a:ext uri="{FF2B5EF4-FFF2-40B4-BE49-F238E27FC236}">
                <a16:creationId xmlns:a16="http://schemas.microsoft.com/office/drawing/2014/main" id="{4C205343-4776-43B4-8FDC-D014C125FF66}"/>
              </a:ext>
            </a:extLst>
          </p:cNvPr>
          <p:cNvPicPr>
            <a:picLocks noChangeAspect="1"/>
          </p:cNvPicPr>
          <p:nvPr/>
        </p:nvPicPr>
        <p:blipFill>
          <a:blip r:embed="rId2"/>
          <a:stretch>
            <a:fillRect/>
          </a:stretch>
        </p:blipFill>
        <p:spPr>
          <a:xfrm>
            <a:off x="406108" y="2710356"/>
            <a:ext cx="1837597" cy="3890075"/>
          </a:xfrm>
          <a:prstGeom prst="rect">
            <a:avLst/>
          </a:prstGeom>
        </p:spPr>
      </p:pic>
      <p:sp>
        <p:nvSpPr>
          <p:cNvPr id="9" name="TextBox 8">
            <a:extLst>
              <a:ext uri="{FF2B5EF4-FFF2-40B4-BE49-F238E27FC236}">
                <a16:creationId xmlns:a16="http://schemas.microsoft.com/office/drawing/2014/main" id="{42EB19A8-3631-4D90-BFC3-75835BBAEBD4}"/>
              </a:ext>
            </a:extLst>
          </p:cNvPr>
          <p:cNvSpPr txBox="1"/>
          <p:nvPr/>
        </p:nvSpPr>
        <p:spPr>
          <a:xfrm>
            <a:off x="130174" y="2248691"/>
            <a:ext cx="2389464" cy="461665"/>
          </a:xfrm>
          <a:prstGeom prst="rect">
            <a:avLst/>
          </a:prstGeom>
          <a:noFill/>
        </p:spPr>
        <p:txBody>
          <a:bodyPr wrap="square" rtlCol="0">
            <a:spAutoFit/>
          </a:bodyPr>
          <a:lstStyle/>
          <a:p>
            <a:r>
              <a:rPr lang="en-ZA" sz="2400" dirty="0">
                <a:solidFill>
                  <a:schemeClr val="bg1"/>
                </a:solidFill>
              </a:rPr>
              <a:t>Under Admin</a:t>
            </a:r>
          </a:p>
        </p:txBody>
      </p:sp>
      <p:sp>
        <p:nvSpPr>
          <p:cNvPr id="10" name="TextBox 9">
            <a:extLst>
              <a:ext uri="{FF2B5EF4-FFF2-40B4-BE49-F238E27FC236}">
                <a16:creationId xmlns:a16="http://schemas.microsoft.com/office/drawing/2014/main" id="{0760210F-4909-4F1A-B3AF-5C6DAAB4A933}"/>
              </a:ext>
            </a:extLst>
          </p:cNvPr>
          <p:cNvSpPr txBox="1"/>
          <p:nvPr/>
        </p:nvSpPr>
        <p:spPr>
          <a:xfrm>
            <a:off x="2400519" y="2248691"/>
            <a:ext cx="2389464" cy="461665"/>
          </a:xfrm>
          <a:prstGeom prst="rect">
            <a:avLst/>
          </a:prstGeom>
          <a:noFill/>
        </p:spPr>
        <p:txBody>
          <a:bodyPr wrap="square" rtlCol="0">
            <a:spAutoFit/>
          </a:bodyPr>
          <a:lstStyle/>
          <a:p>
            <a:r>
              <a:rPr lang="en-ZA" sz="2400" dirty="0">
                <a:solidFill>
                  <a:schemeClr val="bg1"/>
                </a:solidFill>
              </a:rPr>
              <a:t>Billing and Terms</a:t>
            </a:r>
          </a:p>
        </p:txBody>
      </p:sp>
      <p:pic>
        <p:nvPicPr>
          <p:cNvPr id="4" name="Picture 3">
            <a:extLst>
              <a:ext uri="{FF2B5EF4-FFF2-40B4-BE49-F238E27FC236}">
                <a16:creationId xmlns:a16="http://schemas.microsoft.com/office/drawing/2014/main" id="{7D71DCDE-202D-4C49-97BE-5EBB0E2350FF}"/>
              </a:ext>
            </a:extLst>
          </p:cNvPr>
          <p:cNvPicPr>
            <a:picLocks noChangeAspect="1"/>
          </p:cNvPicPr>
          <p:nvPr/>
        </p:nvPicPr>
        <p:blipFill>
          <a:blip r:embed="rId3"/>
          <a:stretch>
            <a:fillRect/>
          </a:stretch>
        </p:blipFill>
        <p:spPr>
          <a:xfrm>
            <a:off x="2519638" y="2809131"/>
            <a:ext cx="1952625" cy="3571875"/>
          </a:xfrm>
          <a:prstGeom prst="rect">
            <a:avLst/>
          </a:prstGeom>
        </p:spPr>
      </p:pic>
      <p:sp>
        <p:nvSpPr>
          <p:cNvPr id="11" name="TextBox 10">
            <a:extLst>
              <a:ext uri="{FF2B5EF4-FFF2-40B4-BE49-F238E27FC236}">
                <a16:creationId xmlns:a16="http://schemas.microsoft.com/office/drawing/2014/main" id="{C62CF442-5E56-44D9-A6FC-5A6AFC279A6F}"/>
              </a:ext>
            </a:extLst>
          </p:cNvPr>
          <p:cNvSpPr txBox="1"/>
          <p:nvPr/>
        </p:nvSpPr>
        <p:spPr>
          <a:xfrm>
            <a:off x="5485097" y="2248690"/>
            <a:ext cx="4306383" cy="461665"/>
          </a:xfrm>
          <a:prstGeom prst="rect">
            <a:avLst/>
          </a:prstGeom>
          <a:noFill/>
        </p:spPr>
        <p:txBody>
          <a:bodyPr wrap="square" rtlCol="0">
            <a:spAutoFit/>
          </a:bodyPr>
          <a:lstStyle/>
          <a:p>
            <a:r>
              <a:rPr lang="en-ZA" sz="2400" dirty="0">
                <a:solidFill>
                  <a:schemeClr val="bg1"/>
                </a:solidFill>
              </a:rPr>
              <a:t>Click enable anaconda packages</a:t>
            </a:r>
          </a:p>
        </p:txBody>
      </p:sp>
      <p:pic>
        <p:nvPicPr>
          <p:cNvPr id="6" name="Picture 5">
            <a:extLst>
              <a:ext uri="{FF2B5EF4-FFF2-40B4-BE49-F238E27FC236}">
                <a16:creationId xmlns:a16="http://schemas.microsoft.com/office/drawing/2014/main" id="{B49C2BE1-7CAF-453D-B3A2-3A152590EF55}"/>
              </a:ext>
            </a:extLst>
          </p:cNvPr>
          <p:cNvPicPr>
            <a:picLocks noChangeAspect="1"/>
          </p:cNvPicPr>
          <p:nvPr/>
        </p:nvPicPr>
        <p:blipFill>
          <a:blip r:embed="rId4"/>
          <a:stretch>
            <a:fillRect/>
          </a:stretch>
        </p:blipFill>
        <p:spPr>
          <a:xfrm>
            <a:off x="4789983" y="2809131"/>
            <a:ext cx="6352288" cy="1569091"/>
          </a:xfrm>
          <a:prstGeom prst="rect">
            <a:avLst/>
          </a:prstGeom>
        </p:spPr>
      </p:pic>
      <p:pic>
        <p:nvPicPr>
          <p:cNvPr id="12" name="Picture 11">
            <a:extLst>
              <a:ext uri="{FF2B5EF4-FFF2-40B4-BE49-F238E27FC236}">
                <a16:creationId xmlns:a16="http://schemas.microsoft.com/office/drawing/2014/main" id="{90475051-192F-432B-8C74-472EA78B63FF}"/>
              </a:ext>
            </a:extLst>
          </p:cNvPr>
          <p:cNvPicPr>
            <a:picLocks noChangeAspect="1"/>
          </p:cNvPicPr>
          <p:nvPr/>
        </p:nvPicPr>
        <p:blipFill>
          <a:blip r:embed="rId5"/>
          <a:stretch>
            <a:fillRect/>
          </a:stretch>
        </p:blipFill>
        <p:spPr>
          <a:xfrm>
            <a:off x="5485097" y="4565968"/>
            <a:ext cx="4925061" cy="1884999"/>
          </a:xfrm>
          <a:prstGeom prst="rect">
            <a:avLst/>
          </a:prstGeom>
        </p:spPr>
      </p:pic>
    </p:spTree>
    <p:extLst>
      <p:ext uri="{BB962C8B-B14F-4D97-AF65-F5344CB8AC3E}">
        <p14:creationId xmlns:p14="http://schemas.microsoft.com/office/powerpoint/2010/main" val="1220301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Lets Start</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If you go back to your explorer. You will see a steps folder. All the stuff we will be doing with the data is contained in this. The code is already written, we will just understand it and execute. </a:t>
            </a:r>
          </a:p>
        </p:txBody>
      </p:sp>
      <p:pic>
        <p:nvPicPr>
          <p:cNvPr id="2" name="Picture 1">
            <a:extLst>
              <a:ext uri="{FF2B5EF4-FFF2-40B4-BE49-F238E27FC236}">
                <a16:creationId xmlns:a16="http://schemas.microsoft.com/office/drawing/2014/main" id="{69DEE7CF-F7DA-4F62-83C2-5210DBD55F4E}"/>
              </a:ext>
            </a:extLst>
          </p:cNvPr>
          <p:cNvPicPr>
            <a:picLocks noChangeAspect="1"/>
          </p:cNvPicPr>
          <p:nvPr/>
        </p:nvPicPr>
        <p:blipFill>
          <a:blip r:embed="rId2"/>
          <a:stretch>
            <a:fillRect/>
          </a:stretch>
        </p:blipFill>
        <p:spPr>
          <a:xfrm>
            <a:off x="4068661" y="2112567"/>
            <a:ext cx="3190874" cy="4399081"/>
          </a:xfrm>
          <a:prstGeom prst="rect">
            <a:avLst/>
          </a:prstGeom>
        </p:spPr>
      </p:pic>
    </p:spTree>
    <p:extLst>
      <p:ext uri="{BB962C8B-B14F-4D97-AF65-F5344CB8AC3E}">
        <p14:creationId xmlns:p14="http://schemas.microsoft.com/office/powerpoint/2010/main" val="208233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GB" sz="3600" dirty="0">
                <a:solidFill>
                  <a:schemeClr val="bg1"/>
                </a:solidFill>
              </a:rPr>
              <a:t>01_setup_snowflake.sql</a:t>
            </a: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Double click the file to open it. Read through the code and see if you can understand what is happening.  </a:t>
            </a:r>
          </a:p>
        </p:txBody>
      </p:sp>
      <p:pic>
        <p:nvPicPr>
          <p:cNvPr id="2" name="Picture 1">
            <a:extLst>
              <a:ext uri="{FF2B5EF4-FFF2-40B4-BE49-F238E27FC236}">
                <a16:creationId xmlns:a16="http://schemas.microsoft.com/office/drawing/2014/main" id="{FDFB152F-A1D0-43CC-AB68-C52E6EA48281}"/>
              </a:ext>
            </a:extLst>
          </p:cNvPr>
          <p:cNvPicPr>
            <a:picLocks noChangeAspect="1"/>
          </p:cNvPicPr>
          <p:nvPr/>
        </p:nvPicPr>
        <p:blipFill>
          <a:blip r:embed="rId2"/>
          <a:stretch>
            <a:fillRect/>
          </a:stretch>
        </p:blipFill>
        <p:spPr>
          <a:xfrm>
            <a:off x="1812022" y="2039237"/>
            <a:ext cx="7754617" cy="4606407"/>
          </a:xfrm>
          <a:prstGeom prst="rect">
            <a:avLst/>
          </a:prstGeom>
        </p:spPr>
      </p:pic>
    </p:spTree>
    <p:extLst>
      <p:ext uri="{BB962C8B-B14F-4D97-AF65-F5344CB8AC3E}">
        <p14:creationId xmlns:p14="http://schemas.microsoft.com/office/powerpoint/2010/main" val="1796620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GB" sz="3600" dirty="0">
                <a:solidFill>
                  <a:schemeClr val="bg1"/>
                </a:solidFill>
              </a:rPr>
              <a:t>01_setup_snowflake.sql</a:t>
            </a: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154984"/>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What is happening in this script. </a:t>
            </a:r>
          </a:p>
          <a:p>
            <a:pPr marL="285750" indent="-285750">
              <a:buFont typeface="Arial" panose="020B0604020202020204" pitchFamily="34" charset="0"/>
              <a:buChar char="•"/>
            </a:pPr>
            <a:r>
              <a:rPr lang="en-ZA" sz="2400" dirty="0">
                <a:solidFill>
                  <a:schemeClr val="bg1"/>
                </a:solidFill>
              </a:rPr>
              <a:t>In a nutshell, we are creating roles (security) and granting permissions to the roles. </a:t>
            </a:r>
          </a:p>
          <a:p>
            <a:pPr marL="285750" indent="-285750">
              <a:buFont typeface="Arial" panose="020B0604020202020204" pitchFamily="34" charset="0"/>
              <a:buChar char="•"/>
            </a:pPr>
            <a:r>
              <a:rPr lang="en-ZA" sz="2400" dirty="0">
                <a:solidFill>
                  <a:schemeClr val="bg1"/>
                </a:solidFill>
              </a:rPr>
              <a:t>We are also creating databases and warehouses and assigning ownership of it to roles.</a:t>
            </a:r>
          </a:p>
          <a:p>
            <a:pPr marL="285750" indent="-285750">
              <a:buFont typeface="Arial" panose="020B0604020202020204" pitchFamily="34" charset="0"/>
              <a:buChar char="•"/>
            </a:pPr>
            <a:r>
              <a:rPr lang="en-ZA" sz="2400" dirty="0">
                <a:solidFill>
                  <a:schemeClr val="bg1"/>
                </a:solidFill>
              </a:rPr>
              <a:t>We are then creating schema’s within databases. </a:t>
            </a:r>
          </a:p>
          <a:p>
            <a:pPr marL="285750" indent="-285750">
              <a:buFont typeface="Arial" panose="020B0604020202020204" pitchFamily="34" charset="0"/>
              <a:buChar char="•"/>
            </a:pPr>
            <a:r>
              <a:rPr lang="en-ZA" sz="2400" dirty="0">
                <a:solidFill>
                  <a:schemeClr val="bg1"/>
                </a:solidFill>
              </a:rPr>
              <a:t>We are creating file formats (file formats are objects that snowflake uses to understand how to interpret files)</a:t>
            </a:r>
          </a:p>
          <a:p>
            <a:pPr marL="285750" indent="-285750">
              <a:buFont typeface="Arial" panose="020B0604020202020204" pitchFamily="34" charset="0"/>
              <a:buChar char="•"/>
            </a:pPr>
            <a:r>
              <a:rPr lang="en-ZA" sz="2400" dirty="0">
                <a:solidFill>
                  <a:schemeClr val="bg1"/>
                </a:solidFill>
              </a:rPr>
              <a:t>We are creating stages (stages are used by snowflake to store files, before we load them into tables)</a:t>
            </a:r>
          </a:p>
          <a:p>
            <a:pPr marL="285750" indent="-285750">
              <a:buFont typeface="Arial" panose="020B0604020202020204" pitchFamily="34" charset="0"/>
              <a:buChar char="•"/>
            </a:pPr>
            <a:r>
              <a:rPr lang="en-ZA" sz="2400" dirty="0">
                <a:solidFill>
                  <a:schemeClr val="bg1"/>
                </a:solidFill>
              </a:rPr>
              <a:t>We are also creating a function. </a:t>
            </a:r>
          </a:p>
          <a:p>
            <a:endParaRPr lang="en-ZA" sz="2400" dirty="0">
              <a:solidFill>
                <a:schemeClr val="bg1"/>
              </a:solidFill>
            </a:endParaRPr>
          </a:p>
        </p:txBody>
      </p:sp>
    </p:spTree>
    <p:extLst>
      <p:ext uri="{BB962C8B-B14F-4D97-AF65-F5344CB8AC3E}">
        <p14:creationId xmlns:p14="http://schemas.microsoft.com/office/powerpoint/2010/main" val="321976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What will we be doing</a:t>
            </a:r>
            <a:endParaRPr lang="en-GB" sz="3600" dirty="0">
              <a:solidFill>
                <a:schemeClr val="bg1"/>
              </a:solidFill>
            </a:endParaRPr>
          </a:p>
        </p:txBody>
      </p:sp>
      <p:sp>
        <p:nvSpPr>
          <p:cNvPr id="4" name="TextBox 3">
            <a:extLst>
              <a:ext uri="{FF2B5EF4-FFF2-40B4-BE49-F238E27FC236}">
                <a16:creationId xmlns:a16="http://schemas.microsoft.com/office/drawing/2014/main" id="{19A07D39-B651-472B-B9E7-1F792EC6D079}"/>
              </a:ext>
            </a:extLst>
          </p:cNvPr>
          <p:cNvSpPr txBox="1"/>
          <p:nvPr/>
        </p:nvSpPr>
        <p:spPr>
          <a:xfrm>
            <a:off x="58723" y="990505"/>
            <a:ext cx="10935094" cy="3785652"/>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We will be using </a:t>
            </a:r>
            <a:r>
              <a:rPr lang="en-ZA" sz="2400" dirty="0" err="1">
                <a:solidFill>
                  <a:schemeClr val="bg1"/>
                </a:solidFill>
              </a:rPr>
              <a:t>snowpark</a:t>
            </a:r>
            <a:r>
              <a:rPr lang="en-ZA" sz="2400" dirty="0">
                <a:solidFill>
                  <a:schemeClr val="bg1"/>
                </a:solidFill>
              </a:rPr>
              <a:t> (snowflakes version of spark) to ingest data.</a:t>
            </a:r>
          </a:p>
          <a:p>
            <a:pPr marL="285750" indent="-285750">
              <a:buFont typeface="Arial" panose="020B0604020202020204" pitchFamily="34" charset="0"/>
              <a:buChar char="•"/>
            </a:pPr>
            <a:r>
              <a:rPr lang="en-ZA" sz="2400" dirty="0">
                <a:solidFill>
                  <a:schemeClr val="bg1"/>
                </a:solidFill>
              </a:rPr>
              <a:t>We will be using a mix of SQL and Python to accomplish this.</a:t>
            </a:r>
          </a:p>
          <a:p>
            <a:pPr marL="285750" indent="-285750">
              <a:buFont typeface="Arial" panose="020B0604020202020204" pitchFamily="34" charset="0"/>
              <a:buChar char="•"/>
            </a:pPr>
            <a:r>
              <a:rPr lang="en-ZA" sz="2400" dirty="0">
                <a:solidFill>
                  <a:schemeClr val="bg1"/>
                </a:solidFill>
              </a:rPr>
              <a:t>We will be using the </a:t>
            </a:r>
            <a:r>
              <a:rPr lang="en-ZA" sz="2400" dirty="0" err="1">
                <a:solidFill>
                  <a:schemeClr val="bg1"/>
                </a:solidFill>
              </a:rPr>
              <a:t>DataFrame</a:t>
            </a:r>
            <a:r>
              <a:rPr lang="en-ZA" sz="2400" dirty="0">
                <a:solidFill>
                  <a:schemeClr val="bg1"/>
                </a:solidFill>
              </a:rPr>
              <a:t> API</a:t>
            </a:r>
          </a:p>
          <a:p>
            <a:pPr marL="285750" indent="-285750">
              <a:buFont typeface="Arial" panose="020B0604020202020204" pitchFamily="34" charset="0"/>
              <a:buChar char="•"/>
            </a:pPr>
            <a:r>
              <a:rPr lang="en-ZA" sz="2400" dirty="0">
                <a:solidFill>
                  <a:schemeClr val="bg1"/>
                </a:solidFill>
              </a:rPr>
              <a:t>Some of the Data we will be ingesting is Parquet, so we will learn </a:t>
            </a:r>
            <a:r>
              <a:rPr lang="en-ZA" sz="2400" dirty="0" err="1">
                <a:solidFill>
                  <a:schemeClr val="bg1"/>
                </a:solidFill>
              </a:rPr>
              <a:t>abit</a:t>
            </a:r>
            <a:r>
              <a:rPr lang="en-ZA" sz="2400" dirty="0">
                <a:solidFill>
                  <a:schemeClr val="bg1"/>
                </a:solidFill>
              </a:rPr>
              <a:t> about schema inference. </a:t>
            </a:r>
          </a:p>
          <a:p>
            <a:pPr marL="285750" indent="-285750">
              <a:buFont typeface="Arial" panose="020B0604020202020204" pitchFamily="34" charset="0"/>
              <a:buChar char="•"/>
            </a:pPr>
            <a:r>
              <a:rPr lang="en-ZA" sz="2400" dirty="0">
                <a:solidFill>
                  <a:schemeClr val="bg1"/>
                </a:solidFill>
              </a:rPr>
              <a:t>We will learn a bit about incremental processing i.e. CDC</a:t>
            </a:r>
          </a:p>
          <a:p>
            <a:pPr marL="285750" indent="-285750">
              <a:buFont typeface="Arial" panose="020B0604020202020204" pitchFamily="34" charset="0"/>
              <a:buChar char="•"/>
            </a:pPr>
            <a:r>
              <a:rPr lang="en-ZA" sz="2400" dirty="0">
                <a:solidFill>
                  <a:schemeClr val="bg1"/>
                </a:solidFill>
              </a:rPr>
              <a:t>Python UDF’s and stored procedures</a:t>
            </a:r>
          </a:p>
          <a:p>
            <a:pPr marL="285750" indent="-285750">
              <a:buFont typeface="Arial" panose="020B0604020202020204" pitchFamily="34" charset="0"/>
              <a:buChar char="•"/>
            </a:pPr>
            <a:r>
              <a:rPr lang="en-ZA" sz="2400" dirty="0">
                <a:solidFill>
                  <a:schemeClr val="bg1"/>
                </a:solidFill>
              </a:rPr>
              <a:t>A few snowflake specific things like warehouse elasticity, Tasks etc</a:t>
            </a:r>
          </a:p>
          <a:p>
            <a:pPr marL="285750" indent="-285750">
              <a:buFont typeface="Arial" panose="020B0604020202020204" pitchFamily="34" charset="0"/>
              <a:buChar char="•"/>
            </a:pPr>
            <a:r>
              <a:rPr lang="en-ZA" sz="2400" dirty="0">
                <a:solidFill>
                  <a:schemeClr val="bg1"/>
                </a:solidFill>
              </a:rPr>
              <a:t>CI/CD integration using GitHub Actions. </a:t>
            </a:r>
          </a:p>
          <a:p>
            <a:pPr marL="285750" indent="-285750">
              <a:buFont typeface="Arial" panose="020B0604020202020204" pitchFamily="34" charset="0"/>
              <a:buChar char="•"/>
            </a:pPr>
            <a:r>
              <a:rPr lang="en-ZA" sz="2400" dirty="0">
                <a:solidFill>
                  <a:schemeClr val="bg1"/>
                </a:solidFill>
              </a:rPr>
              <a:t> </a:t>
            </a:r>
          </a:p>
        </p:txBody>
      </p:sp>
    </p:spTree>
    <p:extLst>
      <p:ext uri="{BB962C8B-B14F-4D97-AF65-F5344CB8AC3E}">
        <p14:creationId xmlns:p14="http://schemas.microsoft.com/office/powerpoint/2010/main" val="359111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GB" sz="3600" dirty="0">
                <a:solidFill>
                  <a:schemeClr val="bg1"/>
                </a:solidFill>
              </a:rPr>
              <a:t>01_setup_snowflake.sql</a:t>
            </a: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Highlight all the code by clicking control and A and then execute it using the run button. </a:t>
            </a:r>
          </a:p>
          <a:p>
            <a:endParaRPr lang="en-ZA" sz="2400" dirty="0">
              <a:solidFill>
                <a:schemeClr val="bg1"/>
              </a:solidFill>
            </a:endParaRPr>
          </a:p>
        </p:txBody>
      </p:sp>
      <p:pic>
        <p:nvPicPr>
          <p:cNvPr id="2" name="Picture 1">
            <a:extLst>
              <a:ext uri="{FF2B5EF4-FFF2-40B4-BE49-F238E27FC236}">
                <a16:creationId xmlns:a16="http://schemas.microsoft.com/office/drawing/2014/main" id="{C065AAF7-F498-4A4F-B84C-B14D32CF5983}"/>
              </a:ext>
            </a:extLst>
          </p:cNvPr>
          <p:cNvPicPr>
            <a:picLocks noChangeAspect="1"/>
          </p:cNvPicPr>
          <p:nvPr/>
        </p:nvPicPr>
        <p:blipFill>
          <a:blip r:embed="rId2"/>
          <a:stretch>
            <a:fillRect/>
          </a:stretch>
        </p:blipFill>
        <p:spPr>
          <a:xfrm>
            <a:off x="316964" y="2031549"/>
            <a:ext cx="11118209" cy="4082082"/>
          </a:xfrm>
          <a:prstGeom prst="rect">
            <a:avLst/>
          </a:prstGeom>
        </p:spPr>
      </p:pic>
    </p:spTree>
    <p:extLst>
      <p:ext uri="{BB962C8B-B14F-4D97-AF65-F5344CB8AC3E}">
        <p14:creationId xmlns:p14="http://schemas.microsoft.com/office/powerpoint/2010/main" val="3772086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GB" sz="3600" dirty="0">
                <a:solidFill>
                  <a:schemeClr val="bg1"/>
                </a:solidFill>
              </a:rPr>
              <a:t>01_setup_snowflake.sql</a:t>
            </a: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You will see it executing multiple things</a:t>
            </a:r>
          </a:p>
          <a:p>
            <a:endParaRPr lang="en-ZA" sz="2400" dirty="0">
              <a:solidFill>
                <a:schemeClr val="bg1"/>
              </a:solidFill>
            </a:endParaRPr>
          </a:p>
        </p:txBody>
      </p:sp>
      <p:pic>
        <p:nvPicPr>
          <p:cNvPr id="3" name="Picture 2">
            <a:extLst>
              <a:ext uri="{FF2B5EF4-FFF2-40B4-BE49-F238E27FC236}">
                <a16:creationId xmlns:a16="http://schemas.microsoft.com/office/drawing/2014/main" id="{E0D18E2A-6BD6-41AE-B93E-48F663A6A603}"/>
              </a:ext>
            </a:extLst>
          </p:cNvPr>
          <p:cNvPicPr>
            <a:picLocks noChangeAspect="1"/>
          </p:cNvPicPr>
          <p:nvPr/>
        </p:nvPicPr>
        <p:blipFill>
          <a:blip r:embed="rId2"/>
          <a:stretch>
            <a:fillRect/>
          </a:stretch>
        </p:blipFill>
        <p:spPr>
          <a:xfrm>
            <a:off x="234891" y="1406003"/>
            <a:ext cx="9624969" cy="2274992"/>
          </a:xfrm>
          <a:prstGeom prst="rect">
            <a:avLst/>
          </a:prstGeom>
        </p:spPr>
      </p:pic>
      <p:pic>
        <p:nvPicPr>
          <p:cNvPr id="4" name="Picture 3">
            <a:extLst>
              <a:ext uri="{FF2B5EF4-FFF2-40B4-BE49-F238E27FC236}">
                <a16:creationId xmlns:a16="http://schemas.microsoft.com/office/drawing/2014/main" id="{FBDE8617-A192-40A7-834B-53A70F6AAA6C}"/>
              </a:ext>
            </a:extLst>
          </p:cNvPr>
          <p:cNvPicPr>
            <a:picLocks noChangeAspect="1"/>
          </p:cNvPicPr>
          <p:nvPr/>
        </p:nvPicPr>
        <p:blipFill>
          <a:blip r:embed="rId3"/>
          <a:stretch>
            <a:fillRect/>
          </a:stretch>
        </p:blipFill>
        <p:spPr>
          <a:xfrm>
            <a:off x="234891" y="4096493"/>
            <a:ext cx="10489035" cy="2230427"/>
          </a:xfrm>
          <a:prstGeom prst="rect">
            <a:avLst/>
          </a:prstGeom>
        </p:spPr>
      </p:pic>
    </p:spTree>
    <p:extLst>
      <p:ext uri="{BB962C8B-B14F-4D97-AF65-F5344CB8AC3E}">
        <p14:creationId xmlns:p14="http://schemas.microsoft.com/office/powerpoint/2010/main" val="15538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Loading Raw Data – 02_load_raw</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Next we will be loading raw data from Parquet files.</a:t>
            </a:r>
          </a:p>
          <a:p>
            <a:pPr marL="285750" indent="-285750">
              <a:buFont typeface="Arial" panose="020B0604020202020204" pitchFamily="34" charset="0"/>
              <a:buChar char="•"/>
            </a:pPr>
            <a:r>
              <a:rPr lang="en-ZA" sz="2400" dirty="0">
                <a:solidFill>
                  <a:schemeClr val="bg1"/>
                </a:solidFill>
              </a:rPr>
              <a:t>Lets open the 02_load_raw.py and lets see if we can understand what is happening there. </a:t>
            </a:r>
          </a:p>
        </p:txBody>
      </p:sp>
      <p:pic>
        <p:nvPicPr>
          <p:cNvPr id="2" name="Picture 1">
            <a:extLst>
              <a:ext uri="{FF2B5EF4-FFF2-40B4-BE49-F238E27FC236}">
                <a16:creationId xmlns:a16="http://schemas.microsoft.com/office/drawing/2014/main" id="{42D275AC-FC43-4BE2-8856-87193446C1C4}"/>
              </a:ext>
            </a:extLst>
          </p:cNvPr>
          <p:cNvPicPr>
            <a:picLocks noChangeAspect="1"/>
          </p:cNvPicPr>
          <p:nvPr/>
        </p:nvPicPr>
        <p:blipFill>
          <a:blip r:embed="rId2"/>
          <a:stretch>
            <a:fillRect/>
          </a:stretch>
        </p:blipFill>
        <p:spPr>
          <a:xfrm>
            <a:off x="1979801" y="2109219"/>
            <a:ext cx="6465858" cy="4457583"/>
          </a:xfrm>
          <a:prstGeom prst="rect">
            <a:avLst/>
          </a:prstGeom>
        </p:spPr>
      </p:pic>
    </p:spTree>
    <p:extLst>
      <p:ext uri="{BB962C8B-B14F-4D97-AF65-F5344CB8AC3E}">
        <p14:creationId xmlns:p14="http://schemas.microsoft.com/office/powerpoint/2010/main" val="3439598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Loading Raw Data – 02_load_raw</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3416320"/>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What is happening?</a:t>
            </a:r>
          </a:p>
          <a:p>
            <a:pPr marL="285750" indent="-285750">
              <a:buFont typeface="Arial" panose="020B0604020202020204" pitchFamily="34" charset="0"/>
              <a:buChar char="•"/>
            </a:pPr>
            <a:r>
              <a:rPr lang="en-ZA" sz="2400" dirty="0">
                <a:solidFill>
                  <a:schemeClr val="bg1"/>
                </a:solidFill>
              </a:rPr>
              <a:t>We can see that we are importing some libraries</a:t>
            </a:r>
          </a:p>
          <a:p>
            <a:pPr marL="285750" indent="-285750">
              <a:buFont typeface="Arial" panose="020B0604020202020204" pitchFamily="34" charset="0"/>
              <a:buChar char="•"/>
            </a:pPr>
            <a:r>
              <a:rPr lang="en-ZA" sz="2400" dirty="0">
                <a:solidFill>
                  <a:schemeClr val="bg1"/>
                </a:solidFill>
              </a:rPr>
              <a:t>We are creating some variables to hold structures</a:t>
            </a:r>
          </a:p>
          <a:p>
            <a:pPr marL="285750" indent="-285750">
              <a:buFont typeface="Arial" panose="020B0604020202020204" pitchFamily="34" charset="0"/>
              <a:buChar char="•"/>
            </a:pPr>
            <a:r>
              <a:rPr lang="en-ZA" sz="2400" dirty="0">
                <a:solidFill>
                  <a:schemeClr val="bg1"/>
                </a:solidFill>
              </a:rPr>
              <a:t>We are creating a function that reads the parquet data into a data frame (take note of the Parquet read function, this allows us to infer the schema based on the data)</a:t>
            </a:r>
          </a:p>
          <a:p>
            <a:pPr marL="285750" indent="-285750">
              <a:buFont typeface="Arial" panose="020B0604020202020204" pitchFamily="34" charset="0"/>
              <a:buChar char="•"/>
            </a:pPr>
            <a:r>
              <a:rPr lang="en-ZA" sz="2400" dirty="0">
                <a:solidFill>
                  <a:schemeClr val="bg1"/>
                </a:solidFill>
              </a:rPr>
              <a:t>We then have a function that does the actual data load</a:t>
            </a:r>
          </a:p>
          <a:p>
            <a:pPr marL="285750" indent="-285750">
              <a:buFont typeface="Arial" panose="020B0604020202020204" pitchFamily="34" charset="0"/>
              <a:buChar char="•"/>
            </a:pPr>
            <a:r>
              <a:rPr lang="en-ZA" sz="2400" dirty="0">
                <a:solidFill>
                  <a:schemeClr val="bg1"/>
                </a:solidFill>
              </a:rPr>
              <a:t>We then have a validation function that checks that the column names are correctly inferred from the schema</a:t>
            </a:r>
          </a:p>
          <a:p>
            <a:pPr marL="285750" indent="-285750">
              <a:buFont typeface="Arial" panose="020B0604020202020204" pitchFamily="34" charset="0"/>
              <a:buChar char="•"/>
            </a:pPr>
            <a:endParaRPr lang="en-ZA" sz="2400" dirty="0">
              <a:solidFill>
                <a:schemeClr val="bg1"/>
              </a:solidFill>
            </a:endParaRPr>
          </a:p>
        </p:txBody>
      </p:sp>
    </p:spTree>
    <p:extLst>
      <p:ext uri="{BB962C8B-B14F-4D97-AF65-F5344CB8AC3E}">
        <p14:creationId xmlns:p14="http://schemas.microsoft.com/office/powerpoint/2010/main" val="113916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Loading Raw Data – 02_load_raw</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Lets run this. Head to the terminal</a:t>
            </a:r>
          </a:p>
          <a:p>
            <a:pPr marL="285750" indent="-285750">
              <a:buFont typeface="Arial" panose="020B0604020202020204" pitchFamily="34" charset="0"/>
              <a:buChar char="•"/>
            </a:pPr>
            <a:endParaRPr lang="en-ZA" sz="2400" dirty="0">
              <a:solidFill>
                <a:schemeClr val="bg1"/>
              </a:solidFill>
            </a:endParaRPr>
          </a:p>
        </p:txBody>
      </p:sp>
      <p:pic>
        <p:nvPicPr>
          <p:cNvPr id="3" name="Picture 2">
            <a:extLst>
              <a:ext uri="{FF2B5EF4-FFF2-40B4-BE49-F238E27FC236}">
                <a16:creationId xmlns:a16="http://schemas.microsoft.com/office/drawing/2014/main" id="{82A40DB0-58A2-467F-AD64-47B699FB8C40}"/>
              </a:ext>
            </a:extLst>
          </p:cNvPr>
          <p:cNvPicPr>
            <a:picLocks noChangeAspect="1"/>
          </p:cNvPicPr>
          <p:nvPr/>
        </p:nvPicPr>
        <p:blipFill>
          <a:blip r:embed="rId2"/>
          <a:stretch>
            <a:fillRect/>
          </a:stretch>
        </p:blipFill>
        <p:spPr>
          <a:xfrm>
            <a:off x="385893" y="1566382"/>
            <a:ext cx="6404907" cy="1664976"/>
          </a:xfrm>
          <a:prstGeom prst="rect">
            <a:avLst/>
          </a:prstGeom>
        </p:spPr>
      </p:pic>
      <p:sp>
        <p:nvSpPr>
          <p:cNvPr id="6" name="TextBox 5">
            <a:extLst>
              <a:ext uri="{FF2B5EF4-FFF2-40B4-BE49-F238E27FC236}">
                <a16:creationId xmlns:a16="http://schemas.microsoft.com/office/drawing/2014/main" id="{2127D181-E416-43D6-9FAB-45FE7527C571}"/>
              </a:ext>
            </a:extLst>
          </p:cNvPr>
          <p:cNvSpPr txBox="1"/>
          <p:nvPr/>
        </p:nvSpPr>
        <p:spPr>
          <a:xfrm>
            <a:off x="58723" y="3429000"/>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Lets navigate to the steps folder by running the command cd steps</a:t>
            </a:r>
          </a:p>
          <a:p>
            <a:pPr marL="285750" indent="-285750">
              <a:buFont typeface="Arial" panose="020B0604020202020204" pitchFamily="34" charset="0"/>
              <a:buChar char="•"/>
            </a:pPr>
            <a:endParaRPr lang="en-ZA" sz="2400" dirty="0">
              <a:solidFill>
                <a:schemeClr val="bg1"/>
              </a:solidFill>
            </a:endParaRPr>
          </a:p>
        </p:txBody>
      </p:sp>
      <p:pic>
        <p:nvPicPr>
          <p:cNvPr id="4" name="Picture 3">
            <a:extLst>
              <a:ext uri="{FF2B5EF4-FFF2-40B4-BE49-F238E27FC236}">
                <a16:creationId xmlns:a16="http://schemas.microsoft.com/office/drawing/2014/main" id="{F6085B36-2D8C-41E1-8404-AAAF762DC0B4}"/>
              </a:ext>
            </a:extLst>
          </p:cNvPr>
          <p:cNvPicPr>
            <a:picLocks noChangeAspect="1"/>
          </p:cNvPicPr>
          <p:nvPr/>
        </p:nvPicPr>
        <p:blipFill>
          <a:blip r:embed="rId3"/>
          <a:stretch>
            <a:fillRect/>
          </a:stretch>
        </p:blipFill>
        <p:spPr>
          <a:xfrm>
            <a:off x="385893" y="4143531"/>
            <a:ext cx="7829550" cy="1390650"/>
          </a:xfrm>
          <a:prstGeom prst="rect">
            <a:avLst/>
          </a:prstGeom>
        </p:spPr>
      </p:pic>
    </p:spTree>
    <p:extLst>
      <p:ext uri="{BB962C8B-B14F-4D97-AF65-F5344CB8AC3E}">
        <p14:creationId xmlns:p14="http://schemas.microsoft.com/office/powerpoint/2010/main" val="3718467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Loading Raw Data – 02_load_raw</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569660"/>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Now run the load raw python script using the python 02_load_raw.py command</a:t>
            </a:r>
          </a:p>
          <a:p>
            <a:pPr marL="285750" indent="-285750">
              <a:buFont typeface="Arial" panose="020B0604020202020204" pitchFamily="34" charset="0"/>
              <a:buChar char="•"/>
            </a:pPr>
            <a:r>
              <a:rPr lang="en-ZA" sz="2400" dirty="0">
                <a:solidFill>
                  <a:schemeClr val="bg1"/>
                </a:solidFill>
              </a:rPr>
              <a:t>You will see that it will start loading the various tables. At the end it should look like the below:</a:t>
            </a:r>
          </a:p>
          <a:p>
            <a:pPr marL="285750" indent="-285750">
              <a:buFont typeface="Arial" panose="020B0604020202020204" pitchFamily="34" charset="0"/>
              <a:buChar char="•"/>
            </a:pPr>
            <a:endParaRPr lang="en-ZA" sz="2400" dirty="0">
              <a:solidFill>
                <a:schemeClr val="bg1"/>
              </a:solidFill>
            </a:endParaRPr>
          </a:p>
        </p:txBody>
      </p:sp>
      <p:pic>
        <p:nvPicPr>
          <p:cNvPr id="2" name="Picture 1">
            <a:extLst>
              <a:ext uri="{FF2B5EF4-FFF2-40B4-BE49-F238E27FC236}">
                <a16:creationId xmlns:a16="http://schemas.microsoft.com/office/drawing/2014/main" id="{490CBB1D-03CC-46A6-929B-9544BAA7163F}"/>
              </a:ext>
            </a:extLst>
          </p:cNvPr>
          <p:cNvPicPr>
            <a:picLocks noChangeAspect="1"/>
          </p:cNvPicPr>
          <p:nvPr/>
        </p:nvPicPr>
        <p:blipFill>
          <a:blip r:embed="rId2"/>
          <a:stretch>
            <a:fillRect/>
          </a:stretch>
        </p:blipFill>
        <p:spPr>
          <a:xfrm>
            <a:off x="1353292" y="2777900"/>
            <a:ext cx="8982075" cy="2952750"/>
          </a:xfrm>
          <a:prstGeom prst="rect">
            <a:avLst/>
          </a:prstGeom>
        </p:spPr>
      </p:pic>
    </p:spTree>
    <p:extLst>
      <p:ext uri="{BB962C8B-B14F-4D97-AF65-F5344CB8AC3E}">
        <p14:creationId xmlns:p14="http://schemas.microsoft.com/office/powerpoint/2010/main" val="4049684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Weather Data</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Now lets pivot back over to snowflake, we are going to get some shared data. </a:t>
            </a:r>
          </a:p>
          <a:p>
            <a:pPr marL="285750" indent="-285750">
              <a:buFont typeface="Arial" panose="020B0604020202020204" pitchFamily="34" charset="0"/>
              <a:buChar char="•"/>
            </a:pPr>
            <a:r>
              <a:rPr lang="en-ZA" sz="2400" dirty="0">
                <a:solidFill>
                  <a:schemeClr val="bg1"/>
                </a:solidFill>
              </a:rPr>
              <a:t>Click on marketplace and in the marketplace search </a:t>
            </a:r>
            <a:r>
              <a:rPr lang="en-ZA" sz="2400" dirty="0" err="1">
                <a:solidFill>
                  <a:schemeClr val="bg1"/>
                </a:solidFill>
              </a:rPr>
              <a:t>frostbyte</a:t>
            </a:r>
            <a:r>
              <a:rPr lang="en-ZA" sz="2400" dirty="0">
                <a:solidFill>
                  <a:schemeClr val="bg1"/>
                </a:solidFill>
              </a:rPr>
              <a:t> and select the highlighted source.</a:t>
            </a:r>
          </a:p>
        </p:txBody>
      </p:sp>
      <p:pic>
        <p:nvPicPr>
          <p:cNvPr id="4" name="Picture 3">
            <a:extLst>
              <a:ext uri="{FF2B5EF4-FFF2-40B4-BE49-F238E27FC236}">
                <a16:creationId xmlns:a16="http://schemas.microsoft.com/office/drawing/2014/main" id="{3EC95088-15AF-4401-9184-0DA95D05F5A1}"/>
              </a:ext>
            </a:extLst>
          </p:cNvPr>
          <p:cNvPicPr>
            <a:picLocks noChangeAspect="1"/>
          </p:cNvPicPr>
          <p:nvPr/>
        </p:nvPicPr>
        <p:blipFill>
          <a:blip r:embed="rId2"/>
          <a:stretch>
            <a:fillRect/>
          </a:stretch>
        </p:blipFill>
        <p:spPr>
          <a:xfrm>
            <a:off x="947956" y="2190834"/>
            <a:ext cx="9675171" cy="4320307"/>
          </a:xfrm>
          <a:prstGeom prst="rect">
            <a:avLst/>
          </a:prstGeom>
        </p:spPr>
      </p:pic>
    </p:spTree>
    <p:extLst>
      <p:ext uri="{BB962C8B-B14F-4D97-AF65-F5344CB8AC3E}">
        <p14:creationId xmlns:p14="http://schemas.microsoft.com/office/powerpoint/2010/main" val="3948983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Weather Data</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Click Get and ensure database name is set to FROSTBYTE_WEATHERSOURCE and role is HOL_ROL, then click get. Then Done.</a:t>
            </a:r>
          </a:p>
        </p:txBody>
      </p:sp>
      <p:pic>
        <p:nvPicPr>
          <p:cNvPr id="2" name="Picture 1">
            <a:extLst>
              <a:ext uri="{FF2B5EF4-FFF2-40B4-BE49-F238E27FC236}">
                <a16:creationId xmlns:a16="http://schemas.microsoft.com/office/drawing/2014/main" id="{45A549CD-FF96-4BD7-9B94-2E3034C23957}"/>
              </a:ext>
            </a:extLst>
          </p:cNvPr>
          <p:cNvPicPr>
            <a:picLocks noChangeAspect="1"/>
          </p:cNvPicPr>
          <p:nvPr/>
        </p:nvPicPr>
        <p:blipFill>
          <a:blip r:embed="rId2"/>
          <a:stretch>
            <a:fillRect/>
          </a:stretch>
        </p:blipFill>
        <p:spPr>
          <a:xfrm>
            <a:off x="151001" y="1932105"/>
            <a:ext cx="5570291" cy="2138943"/>
          </a:xfrm>
          <a:prstGeom prst="rect">
            <a:avLst/>
          </a:prstGeom>
        </p:spPr>
      </p:pic>
      <p:pic>
        <p:nvPicPr>
          <p:cNvPr id="3" name="Picture 2">
            <a:extLst>
              <a:ext uri="{FF2B5EF4-FFF2-40B4-BE49-F238E27FC236}">
                <a16:creationId xmlns:a16="http://schemas.microsoft.com/office/drawing/2014/main" id="{E9C97A26-325E-405D-8D0A-C102C13E5DB7}"/>
              </a:ext>
            </a:extLst>
          </p:cNvPr>
          <p:cNvPicPr>
            <a:picLocks noChangeAspect="1"/>
          </p:cNvPicPr>
          <p:nvPr/>
        </p:nvPicPr>
        <p:blipFill>
          <a:blip r:embed="rId3"/>
          <a:stretch>
            <a:fillRect/>
          </a:stretch>
        </p:blipFill>
        <p:spPr>
          <a:xfrm>
            <a:off x="6191979" y="1497697"/>
            <a:ext cx="5418384" cy="5028938"/>
          </a:xfrm>
          <a:prstGeom prst="rect">
            <a:avLst/>
          </a:prstGeom>
        </p:spPr>
      </p:pic>
    </p:spTree>
    <p:extLst>
      <p:ext uri="{BB962C8B-B14F-4D97-AF65-F5344CB8AC3E}">
        <p14:creationId xmlns:p14="http://schemas.microsoft.com/office/powerpoint/2010/main" val="3832007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03_load_weather</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Lets open up 03_load_weather.sql</a:t>
            </a:r>
          </a:p>
          <a:p>
            <a:pPr marL="285750" indent="-285750">
              <a:buFont typeface="Arial" panose="020B0604020202020204" pitchFamily="34" charset="0"/>
              <a:buChar char="•"/>
            </a:pPr>
            <a:r>
              <a:rPr lang="en-ZA" sz="2400" dirty="0">
                <a:solidFill>
                  <a:schemeClr val="bg1"/>
                </a:solidFill>
              </a:rPr>
              <a:t>It is just a select to test that we have consumed the data successfully. Execute the script and you should get some results back. </a:t>
            </a:r>
          </a:p>
        </p:txBody>
      </p:sp>
      <p:pic>
        <p:nvPicPr>
          <p:cNvPr id="2" name="Picture 1">
            <a:extLst>
              <a:ext uri="{FF2B5EF4-FFF2-40B4-BE49-F238E27FC236}">
                <a16:creationId xmlns:a16="http://schemas.microsoft.com/office/drawing/2014/main" id="{0F600F0F-8B57-4FC6-8B8A-6B0A54C626C4}"/>
              </a:ext>
            </a:extLst>
          </p:cNvPr>
          <p:cNvPicPr>
            <a:picLocks noChangeAspect="1"/>
          </p:cNvPicPr>
          <p:nvPr/>
        </p:nvPicPr>
        <p:blipFill>
          <a:blip r:embed="rId2"/>
          <a:stretch>
            <a:fillRect/>
          </a:stretch>
        </p:blipFill>
        <p:spPr>
          <a:xfrm>
            <a:off x="1476463" y="2207905"/>
            <a:ext cx="7857946" cy="4523656"/>
          </a:xfrm>
          <a:prstGeom prst="rect">
            <a:avLst/>
          </a:prstGeom>
        </p:spPr>
      </p:pic>
    </p:spTree>
    <p:extLst>
      <p:ext uri="{BB962C8B-B14F-4D97-AF65-F5344CB8AC3E}">
        <p14:creationId xmlns:p14="http://schemas.microsoft.com/office/powerpoint/2010/main" val="360720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04_create_pos_view.py</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Open up this script and lets see if we can understand what is going on here. </a:t>
            </a:r>
          </a:p>
        </p:txBody>
      </p:sp>
      <p:pic>
        <p:nvPicPr>
          <p:cNvPr id="2" name="Picture 1">
            <a:extLst>
              <a:ext uri="{FF2B5EF4-FFF2-40B4-BE49-F238E27FC236}">
                <a16:creationId xmlns:a16="http://schemas.microsoft.com/office/drawing/2014/main" id="{4FFC973A-47A2-45A2-AA72-FD60157FB64E}"/>
              </a:ext>
            </a:extLst>
          </p:cNvPr>
          <p:cNvPicPr>
            <a:picLocks noChangeAspect="1"/>
          </p:cNvPicPr>
          <p:nvPr/>
        </p:nvPicPr>
        <p:blipFill>
          <a:blip r:embed="rId2"/>
          <a:stretch>
            <a:fillRect/>
          </a:stretch>
        </p:blipFill>
        <p:spPr>
          <a:xfrm>
            <a:off x="800843" y="1764158"/>
            <a:ext cx="10590314" cy="4393362"/>
          </a:xfrm>
          <a:prstGeom prst="rect">
            <a:avLst/>
          </a:prstGeom>
        </p:spPr>
      </p:pic>
    </p:spTree>
    <p:extLst>
      <p:ext uri="{BB962C8B-B14F-4D97-AF65-F5344CB8AC3E}">
        <p14:creationId xmlns:p14="http://schemas.microsoft.com/office/powerpoint/2010/main" val="201140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What we will build in a nutshell</a:t>
            </a:r>
            <a:endParaRPr lang="en-GB" sz="3600" dirty="0">
              <a:solidFill>
                <a:schemeClr val="bg1"/>
              </a:solidFill>
            </a:endParaRPr>
          </a:p>
        </p:txBody>
      </p:sp>
      <p:pic>
        <p:nvPicPr>
          <p:cNvPr id="2050" name="Picture 2" descr="https://quickstarts.snowflake.com/guide/data_engineering_pipelines_with_snowpark_python/img/e6f9c943fe16d40e.png">
            <a:extLst>
              <a:ext uri="{FF2B5EF4-FFF2-40B4-BE49-F238E27FC236}">
                <a16:creationId xmlns:a16="http://schemas.microsoft.com/office/drawing/2014/main" id="{DC298202-11CF-4AB0-A80F-582F02DF0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38" y="940445"/>
            <a:ext cx="10027641" cy="547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779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04_create_pos_view.py</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3046988"/>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So what is going on in this script?</a:t>
            </a:r>
          </a:p>
          <a:p>
            <a:pPr marL="285750" indent="-285750">
              <a:buFont typeface="Arial" panose="020B0604020202020204" pitchFamily="34" charset="0"/>
              <a:buChar char="•"/>
            </a:pPr>
            <a:r>
              <a:rPr lang="en-ZA" sz="2400" dirty="0">
                <a:solidFill>
                  <a:schemeClr val="bg1"/>
                </a:solidFill>
              </a:rPr>
              <a:t>Firstly we are importing a few functions from </a:t>
            </a:r>
            <a:r>
              <a:rPr lang="en-ZA" sz="2400" dirty="0" err="1">
                <a:solidFill>
                  <a:schemeClr val="bg1"/>
                </a:solidFill>
              </a:rPr>
              <a:t>snowpark</a:t>
            </a:r>
            <a:r>
              <a:rPr lang="en-ZA" sz="2400" dirty="0">
                <a:solidFill>
                  <a:schemeClr val="bg1"/>
                </a:solidFill>
              </a:rPr>
              <a:t>.</a:t>
            </a:r>
          </a:p>
          <a:p>
            <a:pPr marL="285750" indent="-285750">
              <a:buFont typeface="Arial" panose="020B0604020202020204" pitchFamily="34" charset="0"/>
              <a:buChar char="•"/>
            </a:pPr>
            <a:r>
              <a:rPr lang="en-ZA" sz="2400" dirty="0">
                <a:solidFill>
                  <a:schemeClr val="bg1"/>
                </a:solidFill>
              </a:rPr>
              <a:t>We are defining a few views using the </a:t>
            </a:r>
            <a:r>
              <a:rPr lang="en-ZA" sz="2400" dirty="0" err="1">
                <a:solidFill>
                  <a:schemeClr val="bg1"/>
                </a:solidFill>
              </a:rPr>
              <a:t>snowpark</a:t>
            </a:r>
            <a:r>
              <a:rPr lang="en-ZA" sz="2400" dirty="0">
                <a:solidFill>
                  <a:schemeClr val="bg1"/>
                </a:solidFill>
              </a:rPr>
              <a:t> </a:t>
            </a:r>
            <a:r>
              <a:rPr lang="en-ZA" sz="2400" dirty="0" err="1">
                <a:solidFill>
                  <a:schemeClr val="bg1"/>
                </a:solidFill>
              </a:rPr>
              <a:t>dataframe</a:t>
            </a:r>
            <a:r>
              <a:rPr lang="en-ZA" sz="2400" dirty="0">
                <a:solidFill>
                  <a:schemeClr val="bg1"/>
                </a:solidFill>
              </a:rPr>
              <a:t> </a:t>
            </a:r>
            <a:r>
              <a:rPr lang="en-ZA" sz="2400" dirty="0" err="1">
                <a:solidFill>
                  <a:schemeClr val="bg1"/>
                </a:solidFill>
              </a:rPr>
              <a:t>api</a:t>
            </a:r>
            <a:r>
              <a:rPr lang="en-ZA" sz="2400" dirty="0">
                <a:solidFill>
                  <a:schemeClr val="bg1"/>
                </a:solidFill>
              </a:rPr>
              <a:t>.</a:t>
            </a:r>
          </a:p>
          <a:p>
            <a:pPr marL="285750" indent="-285750">
              <a:buFont typeface="Arial" panose="020B0604020202020204" pitchFamily="34" charset="0"/>
              <a:buChar char="•"/>
            </a:pPr>
            <a:r>
              <a:rPr lang="en-ZA" sz="2400" dirty="0">
                <a:solidFill>
                  <a:schemeClr val="bg1"/>
                </a:solidFill>
              </a:rPr>
              <a:t>We are then combining these views to make one final view, this is basically using </a:t>
            </a:r>
            <a:r>
              <a:rPr lang="en-ZA" sz="2400" dirty="0" err="1">
                <a:solidFill>
                  <a:schemeClr val="bg1"/>
                </a:solidFill>
              </a:rPr>
              <a:t>dataframes</a:t>
            </a:r>
            <a:r>
              <a:rPr lang="en-ZA" sz="2400" dirty="0">
                <a:solidFill>
                  <a:schemeClr val="bg1"/>
                </a:solidFill>
              </a:rPr>
              <a:t> to mimic a SQL query. </a:t>
            </a:r>
          </a:p>
          <a:p>
            <a:pPr marL="285750" indent="-285750">
              <a:buFont typeface="Arial" panose="020B0604020202020204" pitchFamily="34" charset="0"/>
              <a:buChar char="•"/>
            </a:pPr>
            <a:r>
              <a:rPr lang="en-ZA" sz="2400" dirty="0">
                <a:solidFill>
                  <a:schemeClr val="bg1"/>
                </a:solidFill>
              </a:rPr>
              <a:t>We are then using snowflakes stream function to allow us to load data using CDC, i.e. only processing new and changed data. Traditionally this was done using a high watermark, however the snowflake stream function makes it easy for us to do this. </a:t>
            </a:r>
          </a:p>
        </p:txBody>
      </p:sp>
    </p:spTree>
    <p:extLst>
      <p:ext uri="{BB962C8B-B14F-4D97-AF65-F5344CB8AC3E}">
        <p14:creationId xmlns:p14="http://schemas.microsoft.com/office/powerpoint/2010/main" val="3761047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04_create_pos_view.py</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Lets execute this script. Run this script by going to the terminal and entering the </a:t>
            </a:r>
            <a:br>
              <a:rPr lang="en-ZA" sz="2400" dirty="0">
                <a:solidFill>
                  <a:schemeClr val="bg1"/>
                </a:solidFill>
              </a:rPr>
            </a:br>
            <a:r>
              <a:rPr lang="en-ZA" sz="2400" dirty="0">
                <a:solidFill>
                  <a:schemeClr val="bg1"/>
                </a:solidFill>
              </a:rPr>
              <a:t>python 04_create_pos_view.py command. Once the command prompt shows up again, that means the script has completed.</a:t>
            </a:r>
          </a:p>
        </p:txBody>
      </p:sp>
      <p:pic>
        <p:nvPicPr>
          <p:cNvPr id="2" name="Picture 1">
            <a:extLst>
              <a:ext uri="{FF2B5EF4-FFF2-40B4-BE49-F238E27FC236}">
                <a16:creationId xmlns:a16="http://schemas.microsoft.com/office/drawing/2014/main" id="{81957D98-F01E-421C-8E34-6AA08D8EE426}"/>
              </a:ext>
            </a:extLst>
          </p:cNvPr>
          <p:cNvPicPr>
            <a:picLocks noChangeAspect="1"/>
          </p:cNvPicPr>
          <p:nvPr/>
        </p:nvPicPr>
        <p:blipFill>
          <a:blip r:embed="rId2"/>
          <a:stretch>
            <a:fillRect/>
          </a:stretch>
        </p:blipFill>
        <p:spPr>
          <a:xfrm>
            <a:off x="401448" y="2408569"/>
            <a:ext cx="9258300" cy="428625"/>
          </a:xfrm>
          <a:prstGeom prst="rect">
            <a:avLst/>
          </a:prstGeom>
        </p:spPr>
      </p:pic>
    </p:spTree>
    <p:extLst>
      <p:ext uri="{BB962C8B-B14F-4D97-AF65-F5344CB8AC3E}">
        <p14:creationId xmlns:p14="http://schemas.microsoft.com/office/powerpoint/2010/main" val="4287997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05_Fahrenheit_to_celcius_udf</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Have a look at the folder 05_Fahrenheit_to_Celsius_udf, specifically the app.py script, can you understand what it does? </a:t>
            </a:r>
          </a:p>
        </p:txBody>
      </p:sp>
      <p:pic>
        <p:nvPicPr>
          <p:cNvPr id="3" name="Picture 2">
            <a:extLst>
              <a:ext uri="{FF2B5EF4-FFF2-40B4-BE49-F238E27FC236}">
                <a16:creationId xmlns:a16="http://schemas.microsoft.com/office/drawing/2014/main" id="{84661B89-82B9-4739-96A3-E726111CA4ED}"/>
              </a:ext>
            </a:extLst>
          </p:cNvPr>
          <p:cNvPicPr>
            <a:picLocks noChangeAspect="1"/>
          </p:cNvPicPr>
          <p:nvPr/>
        </p:nvPicPr>
        <p:blipFill>
          <a:blip r:embed="rId2"/>
          <a:stretch>
            <a:fillRect/>
          </a:stretch>
        </p:blipFill>
        <p:spPr>
          <a:xfrm>
            <a:off x="316964" y="1883503"/>
            <a:ext cx="8160740" cy="3596771"/>
          </a:xfrm>
          <a:prstGeom prst="rect">
            <a:avLst/>
          </a:prstGeom>
        </p:spPr>
      </p:pic>
      <p:sp>
        <p:nvSpPr>
          <p:cNvPr id="6" name="TextBox 5">
            <a:extLst>
              <a:ext uri="{FF2B5EF4-FFF2-40B4-BE49-F238E27FC236}">
                <a16:creationId xmlns:a16="http://schemas.microsoft.com/office/drawing/2014/main" id="{A3D48CA7-9F59-4A10-9229-611CC0DD155C}"/>
              </a:ext>
            </a:extLst>
          </p:cNvPr>
          <p:cNvSpPr txBox="1"/>
          <p:nvPr/>
        </p:nvSpPr>
        <p:spPr>
          <a:xfrm>
            <a:off x="0" y="5723294"/>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It’s a very simple function that takes in one parameter and converts the value to Celsius. </a:t>
            </a:r>
          </a:p>
        </p:txBody>
      </p:sp>
    </p:spTree>
    <p:extLst>
      <p:ext uri="{BB962C8B-B14F-4D97-AF65-F5344CB8AC3E}">
        <p14:creationId xmlns:p14="http://schemas.microsoft.com/office/powerpoint/2010/main" val="2178419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05_Fahrenheit_to_celcius_udf</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If you navigate to the folder in your terminal using cd </a:t>
            </a:r>
            <a:r>
              <a:rPr lang="de-DE" sz="2400" dirty="0">
                <a:solidFill>
                  <a:schemeClr val="bg1"/>
                </a:solidFill>
              </a:rPr>
              <a:t>05_fahrenheit_to_celsius_udf</a:t>
            </a:r>
          </a:p>
          <a:p>
            <a:pPr marL="285750" indent="-285750">
              <a:buFont typeface="Arial" panose="020B0604020202020204" pitchFamily="34" charset="0"/>
              <a:buChar char="•"/>
            </a:pPr>
            <a:r>
              <a:rPr lang="de-DE" sz="2400" dirty="0">
                <a:solidFill>
                  <a:schemeClr val="bg1"/>
                </a:solidFill>
              </a:rPr>
              <a:t>And run python app.py 35, it will run that function with a value of 35 and return a result</a:t>
            </a:r>
            <a:endParaRPr lang="en-ZA" sz="2400" dirty="0">
              <a:solidFill>
                <a:schemeClr val="bg1"/>
              </a:solidFill>
            </a:endParaRPr>
          </a:p>
        </p:txBody>
      </p:sp>
      <p:pic>
        <p:nvPicPr>
          <p:cNvPr id="2" name="Picture 1">
            <a:extLst>
              <a:ext uri="{FF2B5EF4-FFF2-40B4-BE49-F238E27FC236}">
                <a16:creationId xmlns:a16="http://schemas.microsoft.com/office/drawing/2014/main" id="{5E33D1B3-BD21-40F2-8136-971D03DAA47E}"/>
              </a:ext>
            </a:extLst>
          </p:cNvPr>
          <p:cNvPicPr>
            <a:picLocks noChangeAspect="1"/>
          </p:cNvPicPr>
          <p:nvPr/>
        </p:nvPicPr>
        <p:blipFill>
          <a:blip r:embed="rId2"/>
          <a:stretch>
            <a:fillRect/>
          </a:stretch>
        </p:blipFill>
        <p:spPr>
          <a:xfrm>
            <a:off x="477211" y="2300025"/>
            <a:ext cx="10801350" cy="714375"/>
          </a:xfrm>
          <a:prstGeom prst="rect">
            <a:avLst/>
          </a:prstGeom>
        </p:spPr>
      </p:pic>
      <p:sp>
        <p:nvSpPr>
          <p:cNvPr id="9" name="TextBox 8">
            <a:extLst>
              <a:ext uri="{FF2B5EF4-FFF2-40B4-BE49-F238E27FC236}">
                <a16:creationId xmlns:a16="http://schemas.microsoft.com/office/drawing/2014/main" id="{D155CB09-BA6F-4672-BC2E-EB7B4C9DAD21}"/>
              </a:ext>
            </a:extLst>
          </p:cNvPr>
          <p:cNvSpPr txBox="1"/>
          <p:nvPr/>
        </p:nvSpPr>
        <p:spPr>
          <a:xfrm>
            <a:off x="58723" y="3123591"/>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While still in this folder, lets create the function on snowflake using the </a:t>
            </a:r>
            <a:br>
              <a:rPr lang="en-US" sz="2400" dirty="0">
                <a:solidFill>
                  <a:schemeClr val="bg1"/>
                </a:solidFill>
              </a:rPr>
            </a:br>
            <a:r>
              <a:rPr lang="en-US" sz="2400" dirty="0">
                <a:solidFill>
                  <a:schemeClr val="bg1"/>
                </a:solidFill>
              </a:rPr>
              <a:t>snow function create. After creation you can run the function using </a:t>
            </a:r>
          </a:p>
          <a:p>
            <a:pPr marL="285750" indent="-285750">
              <a:buFont typeface="Arial" panose="020B0604020202020204" pitchFamily="34" charset="0"/>
              <a:buChar char="•"/>
            </a:pPr>
            <a:r>
              <a:rPr lang="en-US" sz="2400" dirty="0">
                <a:solidFill>
                  <a:schemeClr val="bg1"/>
                </a:solidFill>
              </a:rPr>
              <a:t>snow function execute -f "</a:t>
            </a:r>
            <a:r>
              <a:rPr lang="en-US" sz="2400" dirty="0" err="1">
                <a:solidFill>
                  <a:schemeClr val="bg1"/>
                </a:solidFill>
              </a:rPr>
              <a:t>fahrenheit_to_celsius_udf</a:t>
            </a:r>
            <a:r>
              <a:rPr lang="en-US" sz="2400" dirty="0">
                <a:solidFill>
                  <a:schemeClr val="bg1"/>
                </a:solidFill>
              </a:rPr>
              <a:t>(35)"</a:t>
            </a:r>
            <a:endParaRPr lang="en-ZA" sz="2400" dirty="0">
              <a:solidFill>
                <a:schemeClr val="bg1"/>
              </a:solidFill>
            </a:endParaRPr>
          </a:p>
        </p:txBody>
      </p:sp>
      <p:pic>
        <p:nvPicPr>
          <p:cNvPr id="5" name="Picture 4">
            <a:extLst>
              <a:ext uri="{FF2B5EF4-FFF2-40B4-BE49-F238E27FC236}">
                <a16:creationId xmlns:a16="http://schemas.microsoft.com/office/drawing/2014/main" id="{233BC5AE-2ABA-43BF-9C5B-2BE22CCFAC1E}"/>
              </a:ext>
            </a:extLst>
          </p:cNvPr>
          <p:cNvPicPr>
            <a:picLocks noChangeAspect="1"/>
          </p:cNvPicPr>
          <p:nvPr/>
        </p:nvPicPr>
        <p:blipFill>
          <a:blip r:embed="rId3"/>
          <a:stretch>
            <a:fillRect/>
          </a:stretch>
        </p:blipFill>
        <p:spPr>
          <a:xfrm>
            <a:off x="316964" y="4297835"/>
            <a:ext cx="9321986" cy="2433726"/>
          </a:xfrm>
          <a:prstGeom prst="rect">
            <a:avLst/>
          </a:prstGeom>
        </p:spPr>
      </p:pic>
      <p:pic>
        <p:nvPicPr>
          <p:cNvPr id="11" name="Picture 10">
            <a:extLst>
              <a:ext uri="{FF2B5EF4-FFF2-40B4-BE49-F238E27FC236}">
                <a16:creationId xmlns:a16="http://schemas.microsoft.com/office/drawing/2014/main" id="{D631589B-89AB-4E5F-9B6B-5EAD3CBD47E9}"/>
              </a:ext>
            </a:extLst>
          </p:cNvPr>
          <p:cNvPicPr>
            <a:picLocks noChangeAspect="1"/>
          </p:cNvPicPr>
          <p:nvPr/>
        </p:nvPicPr>
        <p:blipFill>
          <a:blip r:embed="rId4"/>
          <a:stretch>
            <a:fillRect/>
          </a:stretch>
        </p:blipFill>
        <p:spPr>
          <a:xfrm>
            <a:off x="9638950" y="4921378"/>
            <a:ext cx="2414762" cy="915447"/>
          </a:xfrm>
          <a:prstGeom prst="rect">
            <a:avLst/>
          </a:prstGeom>
        </p:spPr>
      </p:pic>
    </p:spTree>
    <p:extLst>
      <p:ext uri="{BB962C8B-B14F-4D97-AF65-F5344CB8AC3E}">
        <p14:creationId xmlns:p14="http://schemas.microsoft.com/office/powerpoint/2010/main" val="921218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06_orders_update_sp</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Open up the app.py file in 06_orders_update_sp. Lets have a look here and see if we can understand what the code is doing.</a:t>
            </a:r>
            <a:endParaRPr lang="en-ZA" sz="2400" dirty="0">
              <a:solidFill>
                <a:schemeClr val="bg1"/>
              </a:solidFill>
            </a:endParaRPr>
          </a:p>
        </p:txBody>
      </p:sp>
      <p:pic>
        <p:nvPicPr>
          <p:cNvPr id="3" name="Picture 2">
            <a:extLst>
              <a:ext uri="{FF2B5EF4-FFF2-40B4-BE49-F238E27FC236}">
                <a16:creationId xmlns:a16="http://schemas.microsoft.com/office/drawing/2014/main" id="{DFC42253-2571-4C44-9DD9-0E1DADBEEB53}"/>
              </a:ext>
            </a:extLst>
          </p:cNvPr>
          <p:cNvPicPr>
            <a:picLocks noChangeAspect="1"/>
          </p:cNvPicPr>
          <p:nvPr/>
        </p:nvPicPr>
        <p:blipFill>
          <a:blip r:embed="rId2"/>
          <a:stretch>
            <a:fillRect/>
          </a:stretch>
        </p:blipFill>
        <p:spPr>
          <a:xfrm>
            <a:off x="599091" y="2221747"/>
            <a:ext cx="10993817" cy="3645748"/>
          </a:xfrm>
          <a:prstGeom prst="rect">
            <a:avLst/>
          </a:prstGeom>
        </p:spPr>
      </p:pic>
    </p:spTree>
    <p:extLst>
      <p:ext uri="{BB962C8B-B14F-4D97-AF65-F5344CB8AC3E}">
        <p14:creationId xmlns:p14="http://schemas.microsoft.com/office/powerpoint/2010/main" val="660798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06_orders_update_sp</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So what is happening in this package?</a:t>
            </a:r>
          </a:p>
          <a:p>
            <a:pPr marL="285750" indent="-285750">
              <a:buFont typeface="Arial" panose="020B0604020202020204" pitchFamily="34" charset="0"/>
              <a:buChar char="•"/>
            </a:pPr>
            <a:r>
              <a:rPr lang="en-US" sz="2400" dirty="0">
                <a:solidFill>
                  <a:schemeClr val="bg1"/>
                </a:solidFill>
              </a:rPr>
              <a:t>As with most python scrips, we have a few imports for items we need. </a:t>
            </a:r>
          </a:p>
          <a:p>
            <a:pPr marL="285750" indent="-285750">
              <a:buFont typeface="Arial" panose="020B0604020202020204" pitchFamily="34" charset="0"/>
              <a:buChar char="•"/>
            </a:pPr>
            <a:r>
              <a:rPr lang="en-US" sz="2400" dirty="0">
                <a:solidFill>
                  <a:schemeClr val="bg1"/>
                </a:solidFill>
              </a:rPr>
              <a:t>We have a function that checks for the existence of tables, this is called defensive coding, if we know something is not in place, we can handle it, instead of finding out mid script that something is not in place and having the system error out.</a:t>
            </a:r>
          </a:p>
          <a:p>
            <a:pPr marL="285750" indent="-285750">
              <a:buFont typeface="Arial" panose="020B0604020202020204" pitchFamily="34" charset="0"/>
              <a:buChar char="•"/>
            </a:pPr>
            <a:r>
              <a:rPr lang="en-US" sz="2400" dirty="0">
                <a:solidFill>
                  <a:schemeClr val="bg1"/>
                </a:solidFill>
              </a:rPr>
              <a:t>We have a few more functions that simply open up a </a:t>
            </a:r>
            <a:r>
              <a:rPr lang="en-US" sz="2400" dirty="0" err="1">
                <a:solidFill>
                  <a:schemeClr val="bg1"/>
                </a:solidFill>
              </a:rPr>
              <a:t>sql</a:t>
            </a:r>
            <a:r>
              <a:rPr lang="en-US" sz="2400" dirty="0">
                <a:solidFill>
                  <a:schemeClr val="bg1"/>
                </a:solidFill>
              </a:rPr>
              <a:t> session and pushes some </a:t>
            </a:r>
            <a:r>
              <a:rPr lang="en-US" sz="2400" dirty="0" err="1">
                <a:solidFill>
                  <a:schemeClr val="bg1"/>
                </a:solidFill>
              </a:rPr>
              <a:t>sql</a:t>
            </a:r>
            <a:r>
              <a:rPr lang="en-US" sz="2400" dirty="0">
                <a:solidFill>
                  <a:schemeClr val="bg1"/>
                </a:solidFill>
              </a:rPr>
              <a:t> through to snowflake</a:t>
            </a:r>
          </a:p>
          <a:p>
            <a:pPr marL="285750" indent="-285750">
              <a:buFont typeface="Arial" panose="020B0604020202020204" pitchFamily="34" charset="0"/>
              <a:buChar char="•"/>
            </a:pPr>
            <a:r>
              <a:rPr lang="en-US" sz="2400" dirty="0">
                <a:solidFill>
                  <a:schemeClr val="bg1"/>
                </a:solidFill>
              </a:rPr>
              <a:t>We then ensure our stream is setup correctly and that the correct high watermark column is set. </a:t>
            </a:r>
          </a:p>
          <a:p>
            <a:pPr marL="285750" indent="-285750">
              <a:buFont typeface="Arial" panose="020B0604020202020204" pitchFamily="34" charset="0"/>
              <a:buChar char="•"/>
            </a:pPr>
            <a:r>
              <a:rPr lang="en-US" sz="2400" dirty="0">
                <a:solidFill>
                  <a:schemeClr val="bg1"/>
                </a:solidFill>
              </a:rPr>
              <a:t>We then process a load into a table. </a:t>
            </a:r>
          </a:p>
          <a:p>
            <a:pPr marL="285750" indent="-285750">
              <a:buFont typeface="Arial" panose="020B0604020202020204" pitchFamily="34" charset="0"/>
              <a:buChar char="•"/>
            </a:pPr>
            <a:r>
              <a:rPr lang="en-US" sz="2400" dirty="0">
                <a:solidFill>
                  <a:schemeClr val="bg1"/>
                </a:solidFill>
              </a:rPr>
              <a:t>You will see in the main function, we create the tables if they don’t exist, if we just assumed they existed, the solution will bomb out if they didn’t.</a:t>
            </a:r>
            <a:endParaRPr lang="en-ZA" sz="2400" dirty="0">
              <a:solidFill>
                <a:schemeClr val="bg1"/>
              </a:solidFill>
            </a:endParaRPr>
          </a:p>
        </p:txBody>
      </p:sp>
    </p:spTree>
    <p:extLst>
      <p:ext uri="{BB962C8B-B14F-4D97-AF65-F5344CB8AC3E}">
        <p14:creationId xmlns:p14="http://schemas.microsoft.com/office/powerpoint/2010/main" val="1272040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06_orders_update_sp</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871925"/>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Lets navigate back to the steps folder by using cd ..</a:t>
            </a:r>
            <a:endParaRPr lang="en-ZA" sz="2400" dirty="0">
              <a:solidFill>
                <a:schemeClr val="bg1"/>
              </a:solidFill>
            </a:endParaRPr>
          </a:p>
        </p:txBody>
      </p:sp>
      <p:pic>
        <p:nvPicPr>
          <p:cNvPr id="2" name="Picture 1">
            <a:extLst>
              <a:ext uri="{FF2B5EF4-FFF2-40B4-BE49-F238E27FC236}">
                <a16:creationId xmlns:a16="http://schemas.microsoft.com/office/drawing/2014/main" id="{9F720065-C30F-478C-BCFE-E14A76174F5D}"/>
              </a:ext>
            </a:extLst>
          </p:cNvPr>
          <p:cNvPicPr>
            <a:picLocks noChangeAspect="1"/>
          </p:cNvPicPr>
          <p:nvPr/>
        </p:nvPicPr>
        <p:blipFill>
          <a:blip r:embed="rId2"/>
          <a:stretch>
            <a:fillRect/>
          </a:stretch>
        </p:blipFill>
        <p:spPr>
          <a:xfrm>
            <a:off x="185519" y="1317321"/>
            <a:ext cx="9925050" cy="466725"/>
          </a:xfrm>
          <a:prstGeom prst="rect">
            <a:avLst/>
          </a:prstGeom>
        </p:spPr>
      </p:pic>
      <p:sp>
        <p:nvSpPr>
          <p:cNvPr id="5" name="TextBox 4">
            <a:extLst>
              <a:ext uri="{FF2B5EF4-FFF2-40B4-BE49-F238E27FC236}">
                <a16:creationId xmlns:a16="http://schemas.microsoft.com/office/drawing/2014/main" id="{E199B770-C20C-4315-A603-851137605134}"/>
              </a:ext>
            </a:extLst>
          </p:cNvPr>
          <p:cNvSpPr txBox="1"/>
          <p:nvPr/>
        </p:nvSpPr>
        <p:spPr>
          <a:xfrm>
            <a:off x="58723" y="1829590"/>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Then lets navigate to the 06 folder by using cd 06_orders_update_sp</a:t>
            </a:r>
            <a:endParaRPr lang="en-ZA" sz="2400" dirty="0">
              <a:solidFill>
                <a:schemeClr val="bg1"/>
              </a:solidFill>
            </a:endParaRPr>
          </a:p>
        </p:txBody>
      </p:sp>
      <p:pic>
        <p:nvPicPr>
          <p:cNvPr id="3" name="Picture 2">
            <a:extLst>
              <a:ext uri="{FF2B5EF4-FFF2-40B4-BE49-F238E27FC236}">
                <a16:creationId xmlns:a16="http://schemas.microsoft.com/office/drawing/2014/main" id="{FEE22CEF-4541-427F-B3F9-07619D9693AC}"/>
              </a:ext>
            </a:extLst>
          </p:cNvPr>
          <p:cNvPicPr>
            <a:picLocks noChangeAspect="1"/>
          </p:cNvPicPr>
          <p:nvPr/>
        </p:nvPicPr>
        <p:blipFill>
          <a:blip r:embed="rId3"/>
          <a:stretch>
            <a:fillRect/>
          </a:stretch>
        </p:blipFill>
        <p:spPr>
          <a:xfrm>
            <a:off x="185519" y="2256151"/>
            <a:ext cx="9020175" cy="428625"/>
          </a:xfrm>
          <a:prstGeom prst="rect">
            <a:avLst/>
          </a:prstGeom>
        </p:spPr>
      </p:pic>
      <p:sp>
        <p:nvSpPr>
          <p:cNvPr id="9" name="TextBox 8">
            <a:extLst>
              <a:ext uri="{FF2B5EF4-FFF2-40B4-BE49-F238E27FC236}">
                <a16:creationId xmlns:a16="http://schemas.microsoft.com/office/drawing/2014/main" id="{7C45A7DC-8247-4701-9D8A-82619F78E74F}"/>
              </a:ext>
            </a:extLst>
          </p:cNvPr>
          <p:cNvSpPr txBox="1"/>
          <p:nvPr/>
        </p:nvSpPr>
        <p:spPr>
          <a:xfrm>
            <a:off x="58723" y="2770087"/>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Then lets create the procedure by using snow procedure create </a:t>
            </a:r>
            <a:endParaRPr lang="en-ZA" sz="2400" dirty="0">
              <a:solidFill>
                <a:schemeClr val="bg1"/>
              </a:solidFill>
            </a:endParaRPr>
          </a:p>
        </p:txBody>
      </p:sp>
      <p:pic>
        <p:nvPicPr>
          <p:cNvPr id="4" name="Picture 3">
            <a:extLst>
              <a:ext uri="{FF2B5EF4-FFF2-40B4-BE49-F238E27FC236}">
                <a16:creationId xmlns:a16="http://schemas.microsoft.com/office/drawing/2014/main" id="{97E449DB-0CF8-47BD-A842-89448FDAF11E}"/>
              </a:ext>
            </a:extLst>
          </p:cNvPr>
          <p:cNvPicPr>
            <a:picLocks noChangeAspect="1"/>
          </p:cNvPicPr>
          <p:nvPr/>
        </p:nvPicPr>
        <p:blipFill>
          <a:blip r:embed="rId4"/>
          <a:stretch>
            <a:fillRect/>
          </a:stretch>
        </p:blipFill>
        <p:spPr>
          <a:xfrm>
            <a:off x="185519" y="3231752"/>
            <a:ext cx="7792411" cy="2070090"/>
          </a:xfrm>
          <a:prstGeom prst="rect">
            <a:avLst/>
          </a:prstGeom>
        </p:spPr>
      </p:pic>
      <p:sp>
        <p:nvSpPr>
          <p:cNvPr id="10" name="TextBox 9">
            <a:extLst>
              <a:ext uri="{FF2B5EF4-FFF2-40B4-BE49-F238E27FC236}">
                <a16:creationId xmlns:a16="http://schemas.microsoft.com/office/drawing/2014/main" id="{906A8A7F-57BC-49F1-8863-8FBE916A121C}"/>
              </a:ext>
            </a:extLst>
          </p:cNvPr>
          <p:cNvSpPr txBox="1"/>
          <p:nvPr/>
        </p:nvSpPr>
        <p:spPr>
          <a:xfrm>
            <a:off x="0" y="5301842"/>
            <a:ext cx="1151808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Then lets run the procedure by using snow procedure execute -p "</a:t>
            </a:r>
            <a:r>
              <a:rPr lang="en-US" sz="2400" dirty="0" err="1">
                <a:solidFill>
                  <a:schemeClr val="bg1"/>
                </a:solidFill>
              </a:rPr>
              <a:t>orders_update_sp</a:t>
            </a:r>
            <a:r>
              <a:rPr lang="en-US" sz="2400" dirty="0">
                <a:solidFill>
                  <a:schemeClr val="bg1"/>
                </a:solidFill>
              </a:rPr>
              <a:t>()"</a:t>
            </a:r>
            <a:endParaRPr lang="en-ZA" sz="2400" dirty="0">
              <a:solidFill>
                <a:schemeClr val="bg1"/>
              </a:solidFill>
            </a:endParaRPr>
          </a:p>
        </p:txBody>
      </p:sp>
      <p:pic>
        <p:nvPicPr>
          <p:cNvPr id="6" name="Picture 5">
            <a:extLst>
              <a:ext uri="{FF2B5EF4-FFF2-40B4-BE49-F238E27FC236}">
                <a16:creationId xmlns:a16="http://schemas.microsoft.com/office/drawing/2014/main" id="{8F786D11-3EC3-49F4-BEAC-95A625A8AFBB}"/>
              </a:ext>
            </a:extLst>
          </p:cNvPr>
          <p:cNvPicPr>
            <a:picLocks noChangeAspect="1"/>
          </p:cNvPicPr>
          <p:nvPr/>
        </p:nvPicPr>
        <p:blipFill>
          <a:blip r:embed="rId5"/>
          <a:stretch>
            <a:fillRect/>
          </a:stretch>
        </p:blipFill>
        <p:spPr>
          <a:xfrm>
            <a:off x="58723" y="5766747"/>
            <a:ext cx="11801475" cy="1009650"/>
          </a:xfrm>
          <a:prstGeom prst="rect">
            <a:avLst/>
          </a:prstGeom>
        </p:spPr>
      </p:pic>
    </p:spTree>
    <p:extLst>
      <p:ext uri="{BB962C8B-B14F-4D97-AF65-F5344CB8AC3E}">
        <p14:creationId xmlns:p14="http://schemas.microsoft.com/office/powerpoint/2010/main" val="2453596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07_daily_city_metrics_update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Open up the app.py file in 07_daily_city_metrics_update_sp. Lets have a look here and see if we can understand what the code is doing.</a:t>
            </a:r>
            <a:endParaRPr lang="en-ZA" sz="2400" dirty="0">
              <a:solidFill>
                <a:schemeClr val="bg1"/>
              </a:solidFill>
            </a:endParaRPr>
          </a:p>
        </p:txBody>
      </p:sp>
      <p:pic>
        <p:nvPicPr>
          <p:cNvPr id="2" name="Picture 1">
            <a:extLst>
              <a:ext uri="{FF2B5EF4-FFF2-40B4-BE49-F238E27FC236}">
                <a16:creationId xmlns:a16="http://schemas.microsoft.com/office/drawing/2014/main" id="{823B41EF-7F94-4FBC-9F96-E6205843CFA9}"/>
              </a:ext>
            </a:extLst>
          </p:cNvPr>
          <p:cNvPicPr>
            <a:picLocks noChangeAspect="1"/>
          </p:cNvPicPr>
          <p:nvPr/>
        </p:nvPicPr>
        <p:blipFill>
          <a:blip r:embed="rId2"/>
          <a:stretch>
            <a:fillRect/>
          </a:stretch>
        </p:blipFill>
        <p:spPr>
          <a:xfrm>
            <a:off x="316964" y="1885490"/>
            <a:ext cx="11277600" cy="4717850"/>
          </a:xfrm>
          <a:prstGeom prst="rect">
            <a:avLst/>
          </a:prstGeom>
        </p:spPr>
      </p:pic>
    </p:spTree>
    <p:extLst>
      <p:ext uri="{BB962C8B-B14F-4D97-AF65-F5344CB8AC3E}">
        <p14:creationId xmlns:p14="http://schemas.microsoft.com/office/powerpoint/2010/main" val="2433880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07_daily_city_metrics_update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So what is happening in this package?</a:t>
            </a:r>
          </a:p>
          <a:p>
            <a:pPr marL="285750" indent="-285750">
              <a:buFont typeface="Arial" panose="020B0604020202020204" pitchFamily="34" charset="0"/>
              <a:buChar char="•"/>
            </a:pPr>
            <a:r>
              <a:rPr lang="en-US" sz="2400" dirty="0">
                <a:solidFill>
                  <a:schemeClr val="bg1"/>
                </a:solidFill>
              </a:rPr>
              <a:t>As with most python scrips, we have a few imports for items we need. </a:t>
            </a:r>
          </a:p>
          <a:p>
            <a:pPr marL="285750" indent="-285750">
              <a:buFont typeface="Arial" panose="020B0604020202020204" pitchFamily="34" charset="0"/>
              <a:buChar char="•"/>
            </a:pPr>
            <a:r>
              <a:rPr lang="en-US" sz="2400" dirty="0">
                <a:solidFill>
                  <a:schemeClr val="bg1"/>
                </a:solidFill>
              </a:rPr>
              <a:t>The first thing we are doing is creating a function that explicitly defines the schema for the table that we want to load. </a:t>
            </a:r>
          </a:p>
          <a:p>
            <a:pPr marL="285750" indent="-285750">
              <a:buFont typeface="Arial" panose="020B0604020202020204" pitchFamily="34" charset="0"/>
              <a:buChar char="•"/>
            </a:pPr>
            <a:r>
              <a:rPr lang="en-US" sz="2400" dirty="0">
                <a:solidFill>
                  <a:schemeClr val="bg1"/>
                </a:solidFill>
              </a:rPr>
              <a:t>We are once again using the </a:t>
            </a:r>
            <a:r>
              <a:rPr lang="en-US" sz="2400" dirty="0" err="1">
                <a:solidFill>
                  <a:schemeClr val="bg1"/>
                </a:solidFill>
              </a:rPr>
              <a:t>dataframe</a:t>
            </a:r>
            <a:r>
              <a:rPr lang="en-US" sz="2400" dirty="0">
                <a:solidFill>
                  <a:schemeClr val="bg1"/>
                </a:solidFill>
              </a:rPr>
              <a:t> </a:t>
            </a:r>
            <a:r>
              <a:rPr lang="en-US" sz="2400" dirty="0" err="1">
                <a:solidFill>
                  <a:schemeClr val="bg1"/>
                </a:solidFill>
              </a:rPr>
              <a:t>api</a:t>
            </a:r>
            <a:r>
              <a:rPr lang="en-US" sz="2400" dirty="0">
                <a:solidFill>
                  <a:schemeClr val="bg1"/>
                </a:solidFill>
              </a:rPr>
              <a:t> to help us read and write data to the table. </a:t>
            </a:r>
          </a:p>
          <a:p>
            <a:pPr marL="285750" indent="-285750">
              <a:buFont typeface="Arial" panose="020B0604020202020204" pitchFamily="34" charset="0"/>
              <a:buChar char="•"/>
            </a:pPr>
            <a:r>
              <a:rPr lang="en-US" sz="2400" dirty="0">
                <a:solidFill>
                  <a:schemeClr val="bg1"/>
                </a:solidFill>
              </a:rPr>
              <a:t>We are then creating an aggregation in flight using the </a:t>
            </a:r>
            <a:r>
              <a:rPr lang="en-US" sz="2400" dirty="0" err="1">
                <a:solidFill>
                  <a:schemeClr val="bg1"/>
                </a:solidFill>
              </a:rPr>
              <a:t>dataframe</a:t>
            </a:r>
            <a:r>
              <a:rPr lang="en-US" sz="2400" dirty="0">
                <a:solidFill>
                  <a:schemeClr val="bg1"/>
                </a:solidFill>
              </a:rPr>
              <a:t> API, similar to how we would in SQL, you will notice there is a lot of overlapping functionality. </a:t>
            </a:r>
          </a:p>
          <a:p>
            <a:pPr marL="285750" indent="-285750">
              <a:buFont typeface="Arial" panose="020B0604020202020204" pitchFamily="34" charset="0"/>
              <a:buChar char="•"/>
            </a:pPr>
            <a:r>
              <a:rPr lang="en-US" sz="2400" dirty="0">
                <a:solidFill>
                  <a:schemeClr val="bg1"/>
                </a:solidFill>
              </a:rPr>
              <a:t>We are then fine tuning our stream to set high watermarks</a:t>
            </a:r>
          </a:p>
          <a:p>
            <a:pPr marL="285750" indent="-285750">
              <a:buFont typeface="Arial" panose="020B0604020202020204" pitchFamily="34" charset="0"/>
              <a:buChar char="•"/>
            </a:pPr>
            <a:r>
              <a:rPr lang="en-US" sz="2400" dirty="0">
                <a:solidFill>
                  <a:schemeClr val="bg1"/>
                </a:solidFill>
              </a:rPr>
              <a:t>Once again defensive coding is in play, we will then create the table if it doesn’t exist and then write to it.  </a:t>
            </a:r>
          </a:p>
        </p:txBody>
      </p:sp>
    </p:spTree>
    <p:extLst>
      <p:ext uri="{BB962C8B-B14F-4D97-AF65-F5344CB8AC3E}">
        <p14:creationId xmlns:p14="http://schemas.microsoft.com/office/powerpoint/2010/main" val="2328749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07_daily_city_metrics_update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871925"/>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Lets navigate back to the steps folder by using cd ..</a:t>
            </a:r>
            <a:endParaRPr lang="en-ZA" sz="2400" dirty="0">
              <a:solidFill>
                <a:schemeClr val="bg1"/>
              </a:solidFill>
            </a:endParaRPr>
          </a:p>
        </p:txBody>
      </p:sp>
      <p:pic>
        <p:nvPicPr>
          <p:cNvPr id="2" name="Picture 1">
            <a:extLst>
              <a:ext uri="{FF2B5EF4-FFF2-40B4-BE49-F238E27FC236}">
                <a16:creationId xmlns:a16="http://schemas.microsoft.com/office/drawing/2014/main" id="{9F720065-C30F-478C-BCFE-E14A76174F5D}"/>
              </a:ext>
            </a:extLst>
          </p:cNvPr>
          <p:cNvPicPr>
            <a:picLocks noChangeAspect="1"/>
          </p:cNvPicPr>
          <p:nvPr/>
        </p:nvPicPr>
        <p:blipFill>
          <a:blip r:embed="rId2"/>
          <a:stretch>
            <a:fillRect/>
          </a:stretch>
        </p:blipFill>
        <p:spPr>
          <a:xfrm>
            <a:off x="185519" y="1317321"/>
            <a:ext cx="9925050" cy="466725"/>
          </a:xfrm>
          <a:prstGeom prst="rect">
            <a:avLst/>
          </a:prstGeom>
        </p:spPr>
      </p:pic>
      <p:sp>
        <p:nvSpPr>
          <p:cNvPr id="5" name="TextBox 4">
            <a:extLst>
              <a:ext uri="{FF2B5EF4-FFF2-40B4-BE49-F238E27FC236}">
                <a16:creationId xmlns:a16="http://schemas.microsoft.com/office/drawing/2014/main" id="{E199B770-C20C-4315-A603-851137605134}"/>
              </a:ext>
            </a:extLst>
          </p:cNvPr>
          <p:cNvSpPr txBox="1"/>
          <p:nvPr/>
        </p:nvSpPr>
        <p:spPr>
          <a:xfrm>
            <a:off x="58723" y="1829590"/>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Then lets navigate to the 07 folder by using cd 07_daily_city_metrics_update_sp</a:t>
            </a:r>
            <a:endParaRPr lang="en-ZA" sz="2400" dirty="0">
              <a:solidFill>
                <a:schemeClr val="bg1"/>
              </a:solidFill>
            </a:endParaRPr>
          </a:p>
        </p:txBody>
      </p:sp>
      <p:sp>
        <p:nvSpPr>
          <p:cNvPr id="9" name="TextBox 8">
            <a:extLst>
              <a:ext uri="{FF2B5EF4-FFF2-40B4-BE49-F238E27FC236}">
                <a16:creationId xmlns:a16="http://schemas.microsoft.com/office/drawing/2014/main" id="{7C45A7DC-8247-4701-9D8A-82619F78E74F}"/>
              </a:ext>
            </a:extLst>
          </p:cNvPr>
          <p:cNvSpPr txBox="1"/>
          <p:nvPr/>
        </p:nvSpPr>
        <p:spPr>
          <a:xfrm>
            <a:off x="58723" y="2770087"/>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Then lets create the procedure by using snow procedure create </a:t>
            </a:r>
            <a:endParaRPr lang="en-ZA" sz="2400" dirty="0">
              <a:solidFill>
                <a:schemeClr val="bg1"/>
              </a:solidFill>
            </a:endParaRPr>
          </a:p>
        </p:txBody>
      </p:sp>
      <p:sp>
        <p:nvSpPr>
          <p:cNvPr id="10" name="TextBox 9">
            <a:extLst>
              <a:ext uri="{FF2B5EF4-FFF2-40B4-BE49-F238E27FC236}">
                <a16:creationId xmlns:a16="http://schemas.microsoft.com/office/drawing/2014/main" id="{906A8A7F-57BC-49F1-8863-8FBE916A121C}"/>
              </a:ext>
            </a:extLst>
          </p:cNvPr>
          <p:cNvSpPr txBox="1"/>
          <p:nvPr/>
        </p:nvSpPr>
        <p:spPr>
          <a:xfrm>
            <a:off x="0" y="5301842"/>
            <a:ext cx="1151808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lets run the proc using snow procedure execute -p "</a:t>
            </a:r>
            <a:r>
              <a:rPr lang="en-US" sz="2400" dirty="0" err="1">
                <a:solidFill>
                  <a:schemeClr val="bg1"/>
                </a:solidFill>
              </a:rPr>
              <a:t>daily_city_metrics_update_sp</a:t>
            </a:r>
            <a:r>
              <a:rPr lang="en-US" sz="2400" dirty="0">
                <a:solidFill>
                  <a:schemeClr val="bg1"/>
                </a:solidFill>
              </a:rPr>
              <a:t>()"</a:t>
            </a:r>
            <a:endParaRPr lang="en-ZA" sz="2400" dirty="0">
              <a:solidFill>
                <a:schemeClr val="bg1"/>
              </a:solidFill>
            </a:endParaRPr>
          </a:p>
        </p:txBody>
      </p:sp>
      <p:pic>
        <p:nvPicPr>
          <p:cNvPr id="11" name="Picture 10">
            <a:extLst>
              <a:ext uri="{FF2B5EF4-FFF2-40B4-BE49-F238E27FC236}">
                <a16:creationId xmlns:a16="http://schemas.microsoft.com/office/drawing/2014/main" id="{AAD31BDF-6B57-44C3-A302-712A73F78C15}"/>
              </a:ext>
            </a:extLst>
          </p:cNvPr>
          <p:cNvPicPr>
            <a:picLocks noChangeAspect="1"/>
          </p:cNvPicPr>
          <p:nvPr/>
        </p:nvPicPr>
        <p:blipFill>
          <a:blip r:embed="rId3"/>
          <a:stretch>
            <a:fillRect/>
          </a:stretch>
        </p:blipFill>
        <p:spPr>
          <a:xfrm>
            <a:off x="316964" y="2280046"/>
            <a:ext cx="9725025" cy="428625"/>
          </a:xfrm>
          <a:prstGeom prst="rect">
            <a:avLst/>
          </a:prstGeom>
        </p:spPr>
      </p:pic>
      <p:pic>
        <p:nvPicPr>
          <p:cNvPr id="13" name="Picture 12">
            <a:extLst>
              <a:ext uri="{FF2B5EF4-FFF2-40B4-BE49-F238E27FC236}">
                <a16:creationId xmlns:a16="http://schemas.microsoft.com/office/drawing/2014/main" id="{892AB864-1090-49F0-86D8-67E76C0C1F6F}"/>
              </a:ext>
            </a:extLst>
          </p:cNvPr>
          <p:cNvPicPr>
            <a:picLocks noChangeAspect="1"/>
          </p:cNvPicPr>
          <p:nvPr/>
        </p:nvPicPr>
        <p:blipFill>
          <a:blip r:embed="rId4"/>
          <a:stretch>
            <a:fillRect/>
          </a:stretch>
        </p:blipFill>
        <p:spPr>
          <a:xfrm>
            <a:off x="316964" y="3159127"/>
            <a:ext cx="8584733" cy="2170742"/>
          </a:xfrm>
          <a:prstGeom prst="rect">
            <a:avLst/>
          </a:prstGeom>
        </p:spPr>
      </p:pic>
      <p:pic>
        <p:nvPicPr>
          <p:cNvPr id="14" name="Picture 13">
            <a:extLst>
              <a:ext uri="{FF2B5EF4-FFF2-40B4-BE49-F238E27FC236}">
                <a16:creationId xmlns:a16="http://schemas.microsoft.com/office/drawing/2014/main" id="{DB102BEF-F778-464A-A27F-845A9B7829F3}"/>
              </a:ext>
            </a:extLst>
          </p:cNvPr>
          <p:cNvPicPr>
            <a:picLocks noChangeAspect="1"/>
          </p:cNvPicPr>
          <p:nvPr/>
        </p:nvPicPr>
        <p:blipFill>
          <a:blip r:embed="rId5"/>
          <a:stretch>
            <a:fillRect/>
          </a:stretch>
        </p:blipFill>
        <p:spPr>
          <a:xfrm>
            <a:off x="185519" y="5763507"/>
            <a:ext cx="11445380" cy="864259"/>
          </a:xfrm>
          <a:prstGeom prst="rect">
            <a:avLst/>
          </a:prstGeom>
        </p:spPr>
      </p:pic>
    </p:spTree>
    <p:extLst>
      <p:ext uri="{BB962C8B-B14F-4D97-AF65-F5344CB8AC3E}">
        <p14:creationId xmlns:p14="http://schemas.microsoft.com/office/powerpoint/2010/main" val="291342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Forking Repo</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To start, we need to fork a repo that has the code we will be using to setup the data pipeline. The link to the </a:t>
            </a:r>
            <a:r>
              <a:rPr lang="en-ZA" sz="2400" dirty="0" err="1">
                <a:solidFill>
                  <a:schemeClr val="bg1"/>
                </a:solidFill>
              </a:rPr>
              <a:t>github</a:t>
            </a:r>
            <a:r>
              <a:rPr lang="en-ZA" sz="2400" dirty="0">
                <a:solidFill>
                  <a:schemeClr val="bg1"/>
                </a:solidFill>
              </a:rPr>
              <a:t> Page is in your pack, under day 2. </a:t>
            </a:r>
          </a:p>
          <a:p>
            <a:pPr marL="285750" indent="-285750">
              <a:buFont typeface="Arial" panose="020B0604020202020204" pitchFamily="34" charset="0"/>
              <a:buChar char="•"/>
            </a:pPr>
            <a:r>
              <a:rPr lang="en-ZA" sz="2400" dirty="0">
                <a:solidFill>
                  <a:schemeClr val="bg1"/>
                </a:solidFill>
              </a:rPr>
              <a:t>Once you are on that link, click the fork button. </a:t>
            </a:r>
          </a:p>
        </p:txBody>
      </p:sp>
      <p:pic>
        <p:nvPicPr>
          <p:cNvPr id="2" name="Picture 1">
            <a:extLst>
              <a:ext uri="{FF2B5EF4-FFF2-40B4-BE49-F238E27FC236}">
                <a16:creationId xmlns:a16="http://schemas.microsoft.com/office/drawing/2014/main" id="{FF0D164A-6E89-4E5D-A059-9E8F38439C20}"/>
              </a:ext>
            </a:extLst>
          </p:cNvPr>
          <p:cNvPicPr>
            <a:picLocks noChangeAspect="1"/>
          </p:cNvPicPr>
          <p:nvPr/>
        </p:nvPicPr>
        <p:blipFill>
          <a:blip r:embed="rId2"/>
          <a:stretch>
            <a:fillRect/>
          </a:stretch>
        </p:blipFill>
        <p:spPr>
          <a:xfrm>
            <a:off x="494951" y="2567608"/>
            <a:ext cx="10363200" cy="3560775"/>
          </a:xfrm>
          <a:prstGeom prst="rect">
            <a:avLst/>
          </a:prstGeom>
        </p:spPr>
      </p:pic>
    </p:spTree>
    <p:extLst>
      <p:ext uri="{BB962C8B-B14F-4D97-AF65-F5344CB8AC3E}">
        <p14:creationId xmlns:p14="http://schemas.microsoft.com/office/powerpoint/2010/main" val="3974180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Orchestrating Jobs</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2308324"/>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Job orchestration can be done in many ways, there are tools that are built for this purpose i.e. </a:t>
            </a:r>
            <a:r>
              <a:rPr lang="en-ZA" sz="2400" dirty="0" err="1">
                <a:solidFill>
                  <a:schemeClr val="bg1"/>
                </a:solidFill>
              </a:rPr>
              <a:t>Automic</a:t>
            </a:r>
            <a:r>
              <a:rPr lang="en-ZA" sz="2400" dirty="0">
                <a:solidFill>
                  <a:schemeClr val="bg1"/>
                </a:solidFill>
              </a:rPr>
              <a:t> enterprise scheduler, data services etc.</a:t>
            </a:r>
          </a:p>
          <a:p>
            <a:pPr marL="285750" indent="-285750">
              <a:buFont typeface="Arial" panose="020B0604020202020204" pitchFamily="34" charset="0"/>
              <a:buChar char="•"/>
            </a:pPr>
            <a:r>
              <a:rPr lang="en-ZA" sz="2400" dirty="0">
                <a:solidFill>
                  <a:schemeClr val="bg1"/>
                </a:solidFill>
              </a:rPr>
              <a:t>However most tools / DBMS have some method of orchestration either via CRON jobs or some other </a:t>
            </a:r>
            <a:r>
              <a:rPr lang="en-ZA" sz="2400" dirty="0" err="1">
                <a:solidFill>
                  <a:schemeClr val="bg1"/>
                </a:solidFill>
              </a:rPr>
              <a:t>mechanisim</a:t>
            </a:r>
            <a:r>
              <a:rPr lang="en-ZA" sz="2400" dirty="0">
                <a:solidFill>
                  <a:schemeClr val="bg1"/>
                </a:solidFill>
              </a:rPr>
              <a:t>.</a:t>
            </a:r>
          </a:p>
          <a:p>
            <a:pPr marL="285750" indent="-285750">
              <a:buFont typeface="Arial" panose="020B0604020202020204" pitchFamily="34" charset="0"/>
              <a:buChar char="•"/>
            </a:pPr>
            <a:r>
              <a:rPr lang="en-ZA" sz="2400" dirty="0">
                <a:solidFill>
                  <a:schemeClr val="bg1"/>
                </a:solidFill>
              </a:rPr>
              <a:t>Snowflake has a feature called tasks, we will use this to handle orchestration for the items we just built. </a:t>
            </a:r>
          </a:p>
        </p:txBody>
      </p:sp>
    </p:spTree>
    <p:extLst>
      <p:ext uri="{BB962C8B-B14F-4D97-AF65-F5344CB8AC3E}">
        <p14:creationId xmlns:p14="http://schemas.microsoft.com/office/powerpoint/2010/main" val="1413448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Orchestrating Jobs – 08_orchestrate_jobs</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Open the script 08 Orchestrate Jobs, lets try and understand what the code is doing. </a:t>
            </a:r>
          </a:p>
        </p:txBody>
      </p:sp>
      <p:pic>
        <p:nvPicPr>
          <p:cNvPr id="2" name="Picture 1">
            <a:extLst>
              <a:ext uri="{FF2B5EF4-FFF2-40B4-BE49-F238E27FC236}">
                <a16:creationId xmlns:a16="http://schemas.microsoft.com/office/drawing/2014/main" id="{0AA54A76-B82D-4CAC-AAE2-3A4FF81708F8}"/>
              </a:ext>
            </a:extLst>
          </p:cNvPr>
          <p:cNvPicPr>
            <a:picLocks noChangeAspect="1"/>
          </p:cNvPicPr>
          <p:nvPr/>
        </p:nvPicPr>
        <p:blipFill>
          <a:blip r:embed="rId2"/>
          <a:stretch>
            <a:fillRect/>
          </a:stretch>
        </p:blipFill>
        <p:spPr>
          <a:xfrm>
            <a:off x="1275126" y="1669905"/>
            <a:ext cx="9641747" cy="4951520"/>
          </a:xfrm>
          <a:prstGeom prst="rect">
            <a:avLst/>
          </a:prstGeom>
        </p:spPr>
      </p:pic>
    </p:spTree>
    <p:extLst>
      <p:ext uri="{BB962C8B-B14F-4D97-AF65-F5344CB8AC3E}">
        <p14:creationId xmlns:p14="http://schemas.microsoft.com/office/powerpoint/2010/main" val="579123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Orchestrating Jobs – 08_orchestrate_jobs</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3046988"/>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What is the code doing?</a:t>
            </a:r>
          </a:p>
          <a:p>
            <a:pPr marL="285750" indent="-285750">
              <a:buFont typeface="Arial" panose="020B0604020202020204" pitchFamily="34" charset="0"/>
              <a:buChar char="•"/>
            </a:pPr>
            <a:r>
              <a:rPr lang="en-ZA" sz="2400" dirty="0">
                <a:solidFill>
                  <a:schemeClr val="bg1"/>
                </a:solidFill>
              </a:rPr>
              <a:t>We can see that the script is creating tasks which are a snowflake orchestration object. </a:t>
            </a:r>
          </a:p>
          <a:p>
            <a:pPr marL="285750" indent="-285750">
              <a:buFont typeface="Arial" panose="020B0604020202020204" pitchFamily="34" charset="0"/>
              <a:buChar char="•"/>
            </a:pPr>
            <a:r>
              <a:rPr lang="en-ZA" sz="2400" dirty="0">
                <a:solidFill>
                  <a:schemeClr val="bg1"/>
                </a:solidFill>
              </a:rPr>
              <a:t>We can see it makes use of snowflake streams, which gives you the ability to check if any of the streams we created earlier has data. </a:t>
            </a:r>
          </a:p>
          <a:p>
            <a:pPr marL="285750" indent="-285750">
              <a:buFont typeface="Arial" panose="020B0604020202020204" pitchFamily="34" charset="0"/>
              <a:buChar char="•"/>
            </a:pPr>
            <a:r>
              <a:rPr lang="en-ZA" sz="2400" dirty="0">
                <a:solidFill>
                  <a:schemeClr val="bg1"/>
                </a:solidFill>
              </a:rPr>
              <a:t>If there is data, the stored proc to call the stream is executed. </a:t>
            </a:r>
          </a:p>
          <a:p>
            <a:pPr marL="285750" indent="-285750">
              <a:buFont typeface="Arial" panose="020B0604020202020204" pitchFamily="34" charset="0"/>
              <a:buChar char="•"/>
            </a:pPr>
            <a:r>
              <a:rPr lang="en-ZA" sz="2400" dirty="0">
                <a:solidFill>
                  <a:schemeClr val="bg1"/>
                </a:solidFill>
              </a:rPr>
              <a:t>Lets go ahead and select all the SQL and run it. </a:t>
            </a:r>
          </a:p>
          <a:p>
            <a:pPr marL="285750" indent="-285750">
              <a:buFont typeface="Arial" panose="020B0604020202020204" pitchFamily="34" charset="0"/>
              <a:buChar char="•"/>
            </a:pPr>
            <a:endParaRPr lang="en-ZA" sz="2400" dirty="0">
              <a:solidFill>
                <a:schemeClr val="bg1"/>
              </a:solidFill>
            </a:endParaRPr>
          </a:p>
        </p:txBody>
      </p:sp>
      <p:pic>
        <p:nvPicPr>
          <p:cNvPr id="3" name="Picture 2">
            <a:extLst>
              <a:ext uri="{FF2B5EF4-FFF2-40B4-BE49-F238E27FC236}">
                <a16:creationId xmlns:a16="http://schemas.microsoft.com/office/drawing/2014/main" id="{DBD3F6BA-9683-4DD8-8828-62FD84F85267}"/>
              </a:ext>
            </a:extLst>
          </p:cNvPr>
          <p:cNvPicPr>
            <a:picLocks noChangeAspect="1"/>
          </p:cNvPicPr>
          <p:nvPr/>
        </p:nvPicPr>
        <p:blipFill>
          <a:blip r:embed="rId2"/>
          <a:stretch>
            <a:fillRect/>
          </a:stretch>
        </p:blipFill>
        <p:spPr>
          <a:xfrm>
            <a:off x="1065402" y="3678466"/>
            <a:ext cx="9559303" cy="3053096"/>
          </a:xfrm>
          <a:prstGeom prst="rect">
            <a:avLst/>
          </a:prstGeom>
        </p:spPr>
      </p:pic>
    </p:spTree>
    <p:extLst>
      <p:ext uri="{BB962C8B-B14F-4D97-AF65-F5344CB8AC3E}">
        <p14:creationId xmlns:p14="http://schemas.microsoft.com/office/powerpoint/2010/main" val="3705641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3" y="126439"/>
            <a:ext cx="10848783" cy="646331"/>
          </a:xfrm>
          <a:prstGeom prst="rect">
            <a:avLst/>
          </a:prstGeom>
          <a:noFill/>
        </p:spPr>
        <p:txBody>
          <a:bodyPr wrap="square" rtlCol="0">
            <a:spAutoFit/>
          </a:bodyPr>
          <a:lstStyle/>
          <a:p>
            <a:r>
              <a:rPr lang="en-ZA" sz="3600" dirty="0">
                <a:solidFill>
                  <a:schemeClr val="bg1"/>
                </a:solidFill>
              </a:rPr>
              <a:t>Processing Incrementally – 09_process_incrementally</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1702642" cy="461665"/>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Open the script 09 Process Incrementally, lets try and understand what the code is doing. </a:t>
            </a:r>
          </a:p>
        </p:txBody>
      </p:sp>
      <p:pic>
        <p:nvPicPr>
          <p:cNvPr id="3" name="Picture 2">
            <a:extLst>
              <a:ext uri="{FF2B5EF4-FFF2-40B4-BE49-F238E27FC236}">
                <a16:creationId xmlns:a16="http://schemas.microsoft.com/office/drawing/2014/main" id="{30136444-EAD7-4CC6-8F39-E8C77090CB14}"/>
              </a:ext>
            </a:extLst>
          </p:cNvPr>
          <p:cNvPicPr>
            <a:picLocks noChangeAspect="1"/>
          </p:cNvPicPr>
          <p:nvPr/>
        </p:nvPicPr>
        <p:blipFill>
          <a:blip r:embed="rId2"/>
          <a:stretch>
            <a:fillRect/>
          </a:stretch>
        </p:blipFill>
        <p:spPr>
          <a:xfrm>
            <a:off x="2281806" y="1574115"/>
            <a:ext cx="7446758" cy="4956033"/>
          </a:xfrm>
          <a:prstGeom prst="rect">
            <a:avLst/>
          </a:prstGeom>
        </p:spPr>
      </p:pic>
    </p:spTree>
    <p:extLst>
      <p:ext uri="{BB962C8B-B14F-4D97-AF65-F5344CB8AC3E}">
        <p14:creationId xmlns:p14="http://schemas.microsoft.com/office/powerpoint/2010/main" val="1588105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3" y="126439"/>
            <a:ext cx="10848783" cy="646331"/>
          </a:xfrm>
          <a:prstGeom prst="rect">
            <a:avLst/>
          </a:prstGeom>
          <a:noFill/>
        </p:spPr>
        <p:txBody>
          <a:bodyPr wrap="square" rtlCol="0">
            <a:spAutoFit/>
          </a:bodyPr>
          <a:lstStyle/>
          <a:p>
            <a:r>
              <a:rPr lang="en-ZA" sz="3600" dirty="0">
                <a:solidFill>
                  <a:schemeClr val="bg1"/>
                </a:solidFill>
              </a:rPr>
              <a:t>Processing Incrementally – 09_process_incrementally</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1702642"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We can see that the code is copying data from a stage into the raw POS table.</a:t>
            </a:r>
          </a:p>
          <a:p>
            <a:pPr marL="285750" indent="-285750">
              <a:buFont typeface="Arial" panose="020B0604020202020204" pitchFamily="34" charset="0"/>
              <a:buChar char="•"/>
            </a:pPr>
            <a:r>
              <a:rPr lang="en-ZA" sz="2400" dirty="0">
                <a:solidFill>
                  <a:schemeClr val="bg1"/>
                </a:solidFill>
              </a:rPr>
              <a:t>We are then calling the Task to update orders. Lets run this, select all and execute. </a:t>
            </a:r>
          </a:p>
        </p:txBody>
      </p:sp>
      <p:pic>
        <p:nvPicPr>
          <p:cNvPr id="2" name="Picture 1">
            <a:extLst>
              <a:ext uri="{FF2B5EF4-FFF2-40B4-BE49-F238E27FC236}">
                <a16:creationId xmlns:a16="http://schemas.microsoft.com/office/drawing/2014/main" id="{A77BFF65-2C9B-48FD-A82A-F633C0E84B26}"/>
              </a:ext>
            </a:extLst>
          </p:cNvPr>
          <p:cNvPicPr>
            <a:picLocks noChangeAspect="1"/>
          </p:cNvPicPr>
          <p:nvPr/>
        </p:nvPicPr>
        <p:blipFill>
          <a:blip r:embed="rId2"/>
          <a:stretch>
            <a:fillRect/>
          </a:stretch>
        </p:blipFill>
        <p:spPr>
          <a:xfrm>
            <a:off x="1462481" y="1892463"/>
            <a:ext cx="8895126" cy="4760694"/>
          </a:xfrm>
          <a:prstGeom prst="rect">
            <a:avLst/>
          </a:prstGeom>
        </p:spPr>
      </p:pic>
    </p:spTree>
    <p:extLst>
      <p:ext uri="{BB962C8B-B14F-4D97-AF65-F5344CB8AC3E}">
        <p14:creationId xmlns:p14="http://schemas.microsoft.com/office/powerpoint/2010/main" val="3120485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2308324"/>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The last piece of this section of the module, is to deploy our code to the main repo using a CI/CD pipeline. </a:t>
            </a:r>
          </a:p>
          <a:p>
            <a:pPr marL="285750" indent="-285750">
              <a:buFont typeface="Arial" panose="020B0604020202020204" pitchFamily="34" charset="0"/>
              <a:buChar char="•"/>
            </a:pPr>
            <a:r>
              <a:rPr lang="en-ZA" sz="2400" dirty="0">
                <a:solidFill>
                  <a:schemeClr val="bg1"/>
                </a:solidFill>
              </a:rPr>
              <a:t>In order to do this, we would need to make some adjustments to the code, so that we have changes to deploy. </a:t>
            </a:r>
          </a:p>
          <a:p>
            <a:pPr marL="285750" indent="-285750">
              <a:buFont typeface="Arial" panose="020B0604020202020204" pitchFamily="34" charset="0"/>
              <a:buChar char="•"/>
            </a:pPr>
            <a:r>
              <a:rPr lang="en-ZA" sz="2400" dirty="0">
                <a:solidFill>
                  <a:schemeClr val="bg1"/>
                </a:solidFill>
              </a:rPr>
              <a:t>We will be updating the Fahrenheit to Celsius </a:t>
            </a:r>
            <a:r>
              <a:rPr lang="en-ZA" sz="2400" dirty="0" err="1">
                <a:solidFill>
                  <a:schemeClr val="bg1"/>
                </a:solidFill>
              </a:rPr>
              <a:t>udf</a:t>
            </a:r>
            <a:r>
              <a:rPr lang="en-ZA" sz="2400" dirty="0">
                <a:solidFill>
                  <a:schemeClr val="bg1"/>
                </a:solidFill>
              </a:rPr>
              <a:t> to use a library instead of a hardcoded constant. </a:t>
            </a:r>
          </a:p>
        </p:txBody>
      </p:sp>
    </p:spTree>
    <p:extLst>
      <p:ext uri="{BB962C8B-B14F-4D97-AF65-F5344CB8AC3E}">
        <p14:creationId xmlns:p14="http://schemas.microsoft.com/office/powerpoint/2010/main" val="3342640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2677656"/>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Open the Fahrenheit to Celsius app.py and change the highlighted code to this:</a:t>
            </a:r>
          </a:p>
          <a:p>
            <a:r>
              <a:rPr lang="en-ZA" sz="2400" dirty="0">
                <a:solidFill>
                  <a:schemeClr val="bg1"/>
                </a:solidFill>
              </a:rPr>
              <a:t>import sys</a:t>
            </a:r>
          </a:p>
          <a:p>
            <a:r>
              <a:rPr lang="en-ZA" sz="2400" dirty="0">
                <a:solidFill>
                  <a:schemeClr val="bg1"/>
                </a:solidFill>
              </a:rPr>
              <a:t>from </a:t>
            </a:r>
            <a:r>
              <a:rPr lang="en-ZA" sz="2400" dirty="0" err="1">
                <a:solidFill>
                  <a:schemeClr val="bg1"/>
                </a:solidFill>
              </a:rPr>
              <a:t>scipy.constants</a:t>
            </a:r>
            <a:r>
              <a:rPr lang="en-ZA" sz="2400" dirty="0">
                <a:solidFill>
                  <a:schemeClr val="bg1"/>
                </a:solidFill>
              </a:rPr>
              <a:t> import </a:t>
            </a:r>
            <a:r>
              <a:rPr lang="en-ZA" sz="2400" dirty="0" err="1">
                <a:solidFill>
                  <a:schemeClr val="bg1"/>
                </a:solidFill>
              </a:rPr>
              <a:t>convert_temperature</a:t>
            </a:r>
            <a:endParaRPr lang="en-ZA" sz="2400" dirty="0">
              <a:solidFill>
                <a:schemeClr val="bg1"/>
              </a:solidFill>
            </a:endParaRPr>
          </a:p>
          <a:p>
            <a:endParaRPr lang="en-ZA" sz="2400" dirty="0">
              <a:solidFill>
                <a:schemeClr val="bg1"/>
              </a:solidFill>
            </a:endParaRPr>
          </a:p>
          <a:p>
            <a:r>
              <a:rPr lang="en-ZA" sz="2400" dirty="0">
                <a:solidFill>
                  <a:schemeClr val="bg1"/>
                </a:solidFill>
              </a:rPr>
              <a:t>def main(</a:t>
            </a:r>
            <a:r>
              <a:rPr lang="en-ZA" sz="2400" dirty="0" err="1">
                <a:solidFill>
                  <a:schemeClr val="bg1"/>
                </a:solidFill>
              </a:rPr>
              <a:t>temp_f</a:t>
            </a:r>
            <a:r>
              <a:rPr lang="en-ZA" sz="2400" dirty="0">
                <a:solidFill>
                  <a:schemeClr val="bg1"/>
                </a:solidFill>
              </a:rPr>
              <a:t>: float) -&gt; float:</a:t>
            </a:r>
          </a:p>
          <a:p>
            <a:r>
              <a:rPr lang="en-ZA" sz="2400" dirty="0">
                <a:solidFill>
                  <a:schemeClr val="bg1"/>
                </a:solidFill>
              </a:rPr>
              <a:t>   return </a:t>
            </a:r>
            <a:r>
              <a:rPr lang="en-ZA" sz="2400" dirty="0" err="1">
                <a:solidFill>
                  <a:schemeClr val="bg1"/>
                </a:solidFill>
              </a:rPr>
              <a:t>convert_temperature</a:t>
            </a:r>
            <a:r>
              <a:rPr lang="en-ZA" sz="2400" dirty="0">
                <a:solidFill>
                  <a:schemeClr val="bg1"/>
                </a:solidFill>
              </a:rPr>
              <a:t>(float(</a:t>
            </a:r>
            <a:r>
              <a:rPr lang="en-ZA" sz="2400" dirty="0" err="1">
                <a:solidFill>
                  <a:schemeClr val="bg1"/>
                </a:solidFill>
              </a:rPr>
              <a:t>temp_f</a:t>
            </a:r>
            <a:r>
              <a:rPr lang="en-ZA" sz="2400" dirty="0">
                <a:solidFill>
                  <a:schemeClr val="bg1"/>
                </a:solidFill>
              </a:rPr>
              <a:t>), 'F', 'C’)</a:t>
            </a:r>
          </a:p>
          <a:p>
            <a:pPr marL="285750" indent="-285750">
              <a:buFont typeface="Arial" panose="020B0604020202020204" pitchFamily="34" charset="0"/>
              <a:buChar char="•"/>
            </a:pPr>
            <a:r>
              <a:rPr lang="en-ZA" sz="2400" dirty="0">
                <a:solidFill>
                  <a:schemeClr val="bg1"/>
                </a:solidFill>
              </a:rPr>
              <a:t>It is in your code pack</a:t>
            </a:r>
          </a:p>
        </p:txBody>
      </p:sp>
      <p:pic>
        <p:nvPicPr>
          <p:cNvPr id="3" name="Picture 2">
            <a:extLst>
              <a:ext uri="{FF2B5EF4-FFF2-40B4-BE49-F238E27FC236}">
                <a16:creationId xmlns:a16="http://schemas.microsoft.com/office/drawing/2014/main" id="{3323E3DF-C302-4190-8AF5-3A787D8BD29D}"/>
              </a:ext>
            </a:extLst>
          </p:cNvPr>
          <p:cNvPicPr>
            <a:picLocks noChangeAspect="1"/>
          </p:cNvPicPr>
          <p:nvPr/>
        </p:nvPicPr>
        <p:blipFill>
          <a:blip r:embed="rId2"/>
          <a:stretch>
            <a:fillRect/>
          </a:stretch>
        </p:blipFill>
        <p:spPr>
          <a:xfrm>
            <a:off x="2072081" y="3668161"/>
            <a:ext cx="8492804" cy="3070958"/>
          </a:xfrm>
          <a:prstGeom prst="rect">
            <a:avLst/>
          </a:prstGeom>
        </p:spPr>
      </p:pic>
    </p:spTree>
    <p:extLst>
      <p:ext uri="{BB962C8B-B14F-4D97-AF65-F5344CB8AC3E}">
        <p14:creationId xmlns:p14="http://schemas.microsoft.com/office/powerpoint/2010/main" val="3328232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It should look like this when complete. Hit control s to save.</a:t>
            </a:r>
          </a:p>
        </p:txBody>
      </p:sp>
      <p:pic>
        <p:nvPicPr>
          <p:cNvPr id="2" name="Picture 1">
            <a:extLst>
              <a:ext uri="{FF2B5EF4-FFF2-40B4-BE49-F238E27FC236}">
                <a16:creationId xmlns:a16="http://schemas.microsoft.com/office/drawing/2014/main" id="{CA83433D-8752-4996-A1E7-9BD2E6AF426F}"/>
              </a:ext>
            </a:extLst>
          </p:cNvPr>
          <p:cNvPicPr>
            <a:picLocks noChangeAspect="1"/>
          </p:cNvPicPr>
          <p:nvPr/>
        </p:nvPicPr>
        <p:blipFill>
          <a:blip r:embed="rId2"/>
          <a:stretch>
            <a:fillRect/>
          </a:stretch>
        </p:blipFill>
        <p:spPr>
          <a:xfrm>
            <a:off x="1870745" y="1576789"/>
            <a:ext cx="8297586" cy="4791367"/>
          </a:xfrm>
          <a:prstGeom prst="rect">
            <a:avLst/>
          </a:prstGeom>
        </p:spPr>
      </p:pic>
    </p:spTree>
    <p:extLst>
      <p:ext uri="{BB962C8B-B14F-4D97-AF65-F5344CB8AC3E}">
        <p14:creationId xmlns:p14="http://schemas.microsoft.com/office/powerpoint/2010/main" val="3241084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Because we are using a new library, we need to also include it in our requirements file. So open that up and add the highlighted line. </a:t>
            </a:r>
          </a:p>
        </p:txBody>
      </p:sp>
      <p:pic>
        <p:nvPicPr>
          <p:cNvPr id="3" name="Picture 2">
            <a:extLst>
              <a:ext uri="{FF2B5EF4-FFF2-40B4-BE49-F238E27FC236}">
                <a16:creationId xmlns:a16="http://schemas.microsoft.com/office/drawing/2014/main" id="{C2B73735-F8DC-40A1-ADD9-389D416C0B04}"/>
              </a:ext>
            </a:extLst>
          </p:cNvPr>
          <p:cNvPicPr>
            <a:picLocks noChangeAspect="1"/>
          </p:cNvPicPr>
          <p:nvPr/>
        </p:nvPicPr>
        <p:blipFill>
          <a:blip r:embed="rId2"/>
          <a:stretch>
            <a:fillRect/>
          </a:stretch>
        </p:blipFill>
        <p:spPr>
          <a:xfrm>
            <a:off x="2125845" y="2257520"/>
            <a:ext cx="6800850" cy="3609975"/>
          </a:xfrm>
          <a:prstGeom prst="rect">
            <a:avLst/>
          </a:prstGeom>
        </p:spPr>
      </p:pic>
    </p:spTree>
    <p:extLst>
      <p:ext uri="{BB962C8B-B14F-4D97-AF65-F5344CB8AC3E}">
        <p14:creationId xmlns:p14="http://schemas.microsoft.com/office/powerpoint/2010/main" val="129766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938992"/>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We then need to locally test the code. To do this lets navigate to the 05 folder, you can do this by cd .. Until you get to the steps and then cd to 05 folder. This should be familiar to you now as we navigated a lot this way.</a:t>
            </a:r>
          </a:p>
          <a:p>
            <a:pPr marL="285750" indent="-285750">
              <a:buFont typeface="Arial" panose="020B0604020202020204" pitchFamily="34" charset="0"/>
              <a:buChar char="•"/>
            </a:pPr>
            <a:r>
              <a:rPr lang="en-ZA" sz="2400" dirty="0">
                <a:solidFill>
                  <a:schemeClr val="bg1"/>
                </a:solidFill>
              </a:rPr>
              <a:t>We then need to install the packages in our requirements file, do this using </a:t>
            </a:r>
          </a:p>
          <a:p>
            <a:pPr marL="285750" indent="-285750">
              <a:buFont typeface="Arial" panose="020B0604020202020204" pitchFamily="34" charset="0"/>
              <a:buChar char="•"/>
            </a:pPr>
            <a:r>
              <a:rPr lang="en-US" sz="2400" dirty="0">
                <a:solidFill>
                  <a:schemeClr val="bg1"/>
                </a:solidFill>
              </a:rPr>
              <a:t>pip install -r requirements.txt</a:t>
            </a:r>
            <a:endParaRPr lang="en-ZA" sz="2400" dirty="0">
              <a:solidFill>
                <a:schemeClr val="bg1"/>
              </a:solidFill>
            </a:endParaRPr>
          </a:p>
        </p:txBody>
      </p:sp>
      <p:pic>
        <p:nvPicPr>
          <p:cNvPr id="4" name="Picture 3">
            <a:extLst>
              <a:ext uri="{FF2B5EF4-FFF2-40B4-BE49-F238E27FC236}">
                <a16:creationId xmlns:a16="http://schemas.microsoft.com/office/drawing/2014/main" id="{19791105-957A-47C5-B595-7E9B9FCD741B}"/>
              </a:ext>
            </a:extLst>
          </p:cNvPr>
          <p:cNvPicPr>
            <a:picLocks noChangeAspect="1"/>
          </p:cNvPicPr>
          <p:nvPr/>
        </p:nvPicPr>
        <p:blipFill>
          <a:blip r:embed="rId2"/>
          <a:stretch>
            <a:fillRect/>
          </a:stretch>
        </p:blipFill>
        <p:spPr>
          <a:xfrm>
            <a:off x="239698" y="2929497"/>
            <a:ext cx="11830050" cy="1790700"/>
          </a:xfrm>
          <a:prstGeom prst="rect">
            <a:avLst/>
          </a:prstGeom>
        </p:spPr>
      </p:pic>
      <p:sp>
        <p:nvSpPr>
          <p:cNvPr id="9" name="TextBox 8">
            <a:extLst>
              <a:ext uri="{FF2B5EF4-FFF2-40B4-BE49-F238E27FC236}">
                <a16:creationId xmlns:a16="http://schemas.microsoft.com/office/drawing/2014/main" id="{05B1BB3A-39C6-4E77-8242-A24BD36DD97F}"/>
              </a:ext>
            </a:extLst>
          </p:cNvPr>
          <p:cNvSpPr txBox="1"/>
          <p:nvPr/>
        </p:nvSpPr>
        <p:spPr>
          <a:xfrm>
            <a:off x="122252" y="4840517"/>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Now lets test our function by running it locally using python app.py 35  </a:t>
            </a:r>
            <a:endParaRPr lang="en-ZA" sz="2400" dirty="0">
              <a:solidFill>
                <a:schemeClr val="bg1"/>
              </a:solidFill>
            </a:endParaRPr>
          </a:p>
        </p:txBody>
      </p:sp>
      <p:pic>
        <p:nvPicPr>
          <p:cNvPr id="6" name="Picture 5">
            <a:extLst>
              <a:ext uri="{FF2B5EF4-FFF2-40B4-BE49-F238E27FC236}">
                <a16:creationId xmlns:a16="http://schemas.microsoft.com/office/drawing/2014/main" id="{28E7D9A9-56DB-40AA-B08F-53380935F7DE}"/>
              </a:ext>
            </a:extLst>
          </p:cNvPr>
          <p:cNvPicPr>
            <a:picLocks noChangeAspect="1"/>
          </p:cNvPicPr>
          <p:nvPr/>
        </p:nvPicPr>
        <p:blipFill>
          <a:blip r:embed="rId3"/>
          <a:stretch>
            <a:fillRect/>
          </a:stretch>
        </p:blipFill>
        <p:spPr>
          <a:xfrm>
            <a:off x="363917" y="5422502"/>
            <a:ext cx="10629900" cy="619125"/>
          </a:xfrm>
          <a:prstGeom prst="rect">
            <a:avLst/>
          </a:prstGeom>
        </p:spPr>
      </p:pic>
    </p:spTree>
    <p:extLst>
      <p:ext uri="{BB962C8B-B14F-4D97-AF65-F5344CB8AC3E}">
        <p14:creationId xmlns:p14="http://schemas.microsoft.com/office/powerpoint/2010/main" val="367066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Forking Repo</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It will either ask you to login to </a:t>
            </a:r>
            <a:r>
              <a:rPr lang="en-ZA" sz="2400" dirty="0" err="1">
                <a:solidFill>
                  <a:schemeClr val="bg1"/>
                </a:solidFill>
              </a:rPr>
              <a:t>github</a:t>
            </a:r>
            <a:r>
              <a:rPr lang="en-ZA" sz="2400" dirty="0">
                <a:solidFill>
                  <a:schemeClr val="bg1"/>
                </a:solidFill>
              </a:rPr>
              <a:t> or if you are already logged in, it will bring you to this page. Click create fork. </a:t>
            </a:r>
          </a:p>
        </p:txBody>
      </p:sp>
      <p:pic>
        <p:nvPicPr>
          <p:cNvPr id="3" name="Picture 2">
            <a:extLst>
              <a:ext uri="{FF2B5EF4-FFF2-40B4-BE49-F238E27FC236}">
                <a16:creationId xmlns:a16="http://schemas.microsoft.com/office/drawing/2014/main" id="{E6FA7492-9FDE-4A45-992E-3FD9E04452D4}"/>
              </a:ext>
            </a:extLst>
          </p:cNvPr>
          <p:cNvPicPr>
            <a:picLocks noChangeAspect="1"/>
          </p:cNvPicPr>
          <p:nvPr/>
        </p:nvPicPr>
        <p:blipFill>
          <a:blip r:embed="rId2"/>
          <a:stretch>
            <a:fillRect/>
          </a:stretch>
        </p:blipFill>
        <p:spPr>
          <a:xfrm>
            <a:off x="2038524" y="2039237"/>
            <a:ext cx="8433732" cy="4375711"/>
          </a:xfrm>
          <a:prstGeom prst="rect">
            <a:avLst/>
          </a:prstGeom>
        </p:spPr>
      </p:pic>
    </p:spTree>
    <p:extLst>
      <p:ext uri="{BB962C8B-B14F-4D97-AF65-F5344CB8AC3E}">
        <p14:creationId xmlns:p14="http://schemas.microsoft.com/office/powerpoint/2010/main" val="954660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2308324"/>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Great, so we are comfortable that the changes we made to the function still works. Lets move on to setting up the deployment pipeline. </a:t>
            </a:r>
          </a:p>
          <a:p>
            <a:pPr marL="285750" indent="-285750">
              <a:buFont typeface="Arial" panose="020B0604020202020204" pitchFamily="34" charset="0"/>
              <a:buChar char="•"/>
            </a:pPr>
            <a:r>
              <a:rPr lang="en-ZA" sz="2400" dirty="0">
                <a:solidFill>
                  <a:schemeClr val="bg1"/>
                </a:solidFill>
              </a:rPr>
              <a:t>We first need to Setup our credentials on GitHub so that it can deploy to snowflake. </a:t>
            </a:r>
          </a:p>
          <a:p>
            <a:pPr marL="285750" indent="-285750">
              <a:buFont typeface="Arial" panose="020B0604020202020204" pitchFamily="34" charset="0"/>
              <a:buChar char="•"/>
            </a:pPr>
            <a:r>
              <a:rPr lang="en-ZA" sz="2400" dirty="0">
                <a:solidFill>
                  <a:schemeClr val="bg1"/>
                </a:solidFill>
              </a:rPr>
              <a:t>To do this we will use the secrets feature of </a:t>
            </a:r>
            <a:r>
              <a:rPr lang="en-ZA" sz="2400" dirty="0" err="1">
                <a:solidFill>
                  <a:schemeClr val="bg1"/>
                </a:solidFill>
              </a:rPr>
              <a:t>github</a:t>
            </a:r>
            <a:r>
              <a:rPr lang="en-ZA" sz="2400" dirty="0">
                <a:solidFill>
                  <a:schemeClr val="bg1"/>
                </a:solidFill>
              </a:rPr>
              <a:t>. To get there, go to your </a:t>
            </a:r>
            <a:r>
              <a:rPr lang="en-ZA" sz="2400" dirty="0" err="1">
                <a:solidFill>
                  <a:schemeClr val="bg1"/>
                </a:solidFill>
              </a:rPr>
              <a:t>github</a:t>
            </a:r>
            <a:r>
              <a:rPr lang="en-ZA" sz="2400" dirty="0">
                <a:solidFill>
                  <a:schemeClr val="bg1"/>
                </a:solidFill>
              </a:rPr>
              <a:t> account(the account page, not the code spaces we have been working on) </a:t>
            </a:r>
          </a:p>
          <a:p>
            <a:pPr marL="285750" indent="-285750">
              <a:buFont typeface="Arial" panose="020B0604020202020204" pitchFamily="34" charset="0"/>
              <a:buChar char="•"/>
            </a:pPr>
            <a:r>
              <a:rPr lang="en-ZA" sz="2400" dirty="0">
                <a:solidFill>
                  <a:schemeClr val="bg1"/>
                </a:solidFill>
              </a:rPr>
              <a:t>Click on settings</a:t>
            </a:r>
          </a:p>
        </p:txBody>
      </p:sp>
      <p:pic>
        <p:nvPicPr>
          <p:cNvPr id="2" name="Picture 1">
            <a:extLst>
              <a:ext uri="{FF2B5EF4-FFF2-40B4-BE49-F238E27FC236}">
                <a16:creationId xmlns:a16="http://schemas.microsoft.com/office/drawing/2014/main" id="{03DAACCB-AE72-4A9E-9CBC-A7FF054E6F18}"/>
              </a:ext>
            </a:extLst>
          </p:cNvPr>
          <p:cNvPicPr>
            <a:picLocks noChangeAspect="1"/>
          </p:cNvPicPr>
          <p:nvPr/>
        </p:nvPicPr>
        <p:blipFill>
          <a:blip r:embed="rId2"/>
          <a:stretch>
            <a:fillRect/>
          </a:stretch>
        </p:blipFill>
        <p:spPr>
          <a:xfrm>
            <a:off x="928250" y="3429000"/>
            <a:ext cx="10201275" cy="3086100"/>
          </a:xfrm>
          <a:prstGeom prst="rect">
            <a:avLst/>
          </a:prstGeom>
        </p:spPr>
      </p:pic>
    </p:spTree>
    <p:extLst>
      <p:ext uri="{BB962C8B-B14F-4D97-AF65-F5344CB8AC3E}">
        <p14:creationId xmlns:p14="http://schemas.microsoft.com/office/powerpoint/2010/main" val="4112404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3976476" cy="830997"/>
          </a:xfrm>
          <a:prstGeom prst="rect">
            <a:avLst/>
          </a:prstGeom>
          <a:noFill/>
        </p:spPr>
        <p:txBody>
          <a:bodyPr wrap="square" rtlCol="0">
            <a:spAutoFit/>
          </a:bodyPr>
          <a:lstStyle/>
          <a:p>
            <a:r>
              <a:rPr lang="en-ZA" sz="2400" dirty="0">
                <a:solidFill>
                  <a:schemeClr val="bg1"/>
                </a:solidFill>
              </a:rPr>
              <a:t>Then secrets and variables, then actions</a:t>
            </a:r>
          </a:p>
        </p:txBody>
      </p:sp>
      <p:pic>
        <p:nvPicPr>
          <p:cNvPr id="3" name="Picture 2">
            <a:extLst>
              <a:ext uri="{FF2B5EF4-FFF2-40B4-BE49-F238E27FC236}">
                <a16:creationId xmlns:a16="http://schemas.microsoft.com/office/drawing/2014/main" id="{C98D35FC-4DE4-4541-B823-06F83FFD9D94}"/>
              </a:ext>
            </a:extLst>
          </p:cNvPr>
          <p:cNvPicPr>
            <a:picLocks noChangeAspect="1"/>
          </p:cNvPicPr>
          <p:nvPr/>
        </p:nvPicPr>
        <p:blipFill>
          <a:blip r:embed="rId2"/>
          <a:stretch>
            <a:fillRect/>
          </a:stretch>
        </p:blipFill>
        <p:spPr>
          <a:xfrm>
            <a:off x="316964" y="1821502"/>
            <a:ext cx="3718235" cy="4936921"/>
          </a:xfrm>
          <a:prstGeom prst="rect">
            <a:avLst/>
          </a:prstGeom>
        </p:spPr>
      </p:pic>
      <p:sp>
        <p:nvSpPr>
          <p:cNvPr id="6" name="TextBox 5">
            <a:extLst>
              <a:ext uri="{FF2B5EF4-FFF2-40B4-BE49-F238E27FC236}">
                <a16:creationId xmlns:a16="http://schemas.microsoft.com/office/drawing/2014/main" id="{631F4352-E304-4966-9899-B1F8967E763A}"/>
              </a:ext>
            </a:extLst>
          </p:cNvPr>
          <p:cNvSpPr txBox="1"/>
          <p:nvPr/>
        </p:nvSpPr>
        <p:spPr>
          <a:xfrm>
            <a:off x="4035199" y="990505"/>
            <a:ext cx="4420904" cy="830997"/>
          </a:xfrm>
          <a:prstGeom prst="rect">
            <a:avLst/>
          </a:prstGeom>
          <a:noFill/>
        </p:spPr>
        <p:txBody>
          <a:bodyPr wrap="square" rtlCol="0">
            <a:spAutoFit/>
          </a:bodyPr>
          <a:lstStyle/>
          <a:p>
            <a:r>
              <a:rPr lang="en-ZA" sz="2400" dirty="0">
                <a:solidFill>
                  <a:schemeClr val="bg1"/>
                </a:solidFill>
              </a:rPr>
              <a:t>Click on new repository secret, then add a name and the secret</a:t>
            </a:r>
          </a:p>
        </p:txBody>
      </p:sp>
      <p:pic>
        <p:nvPicPr>
          <p:cNvPr id="4" name="Picture 3">
            <a:extLst>
              <a:ext uri="{FF2B5EF4-FFF2-40B4-BE49-F238E27FC236}">
                <a16:creationId xmlns:a16="http://schemas.microsoft.com/office/drawing/2014/main" id="{0B47D1A6-990D-4A33-B554-23CEFFD587E1}"/>
              </a:ext>
            </a:extLst>
          </p:cNvPr>
          <p:cNvPicPr>
            <a:picLocks noChangeAspect="1"/>
          </p:cNvPicPr>
          <p:nvPr/>
        </p:nvPicPr>
        <p:blipFill>
          <a:blip r:embed="rId3"/>
          <a:stretch>
            <a:fillRect/>
          </a:stretch>
        </p:blipFill>
        <p:spPr>
          <a:xfrm>
            <a:off x="4192705" y="1893240"/>
            <a:ext cx="3424500" cy="1560440"/>
          </a:xfrm>
          <a:prstGeom prst="rect">
            <a:avLst/>
          </a:prstGeom>
        </p:spPr>
      </p:pic>
      <p:pic>
        <p:nvPicPr>
          <p:cNvPr id="5" name="Picture 4">
            <a:extLst>
              <a:ext uri="{FF2B5EF4-FFF2-40B4-BE49-F238E27FC236}">
                <a16:creationId xmlns:a16="http://schemas.microsoft.com/office/drawing/2014/main" id="{C7AC6169-3356-4077-9D51-F9D086B93321}"/>
              </a:ext>
            </a:extLst>
          </p:cNvPr>
          <p:cNvPicPr>
            <a:picLocks noChangeAspect="1"/>
          </p:cNvPicPr>
          <p:nvPr/>
        </p:nvPicPr>
        <p:blipFill>
          <a:blip r:embed="rId4"/>
          <a:stretch>
            <a:fillRect/>
          </a:stretch>
        </p:blipFill>
        <p:spPr>
          <a:xfrm>
            <a:off x="4192705" y="3485646"/>
            <a:ext cx="4325966" cy="3161554"/>
          </a:xfrm>
          <a:prstGeom prst="rect">
            <a:avLst/>
          </a:prstGeom>
        </p:spPr>
      </p:pic>
      <p:sp>
        <p:nvSpPr>
          <p:cNvPr id="9" name="TextBox 8">
            <a:extLst>
              <a:ext uri="{FF2B5EF4-FFF2-40B4-BE49-F238E27FC236}">
                <a16:creationId xmlns:a16="http://schemas.microsoft.com/office/drawing/2014/main" id="{BF0EFA21-606A-4B25-BD28-4DECEDA80F20}"/>
              </a:ext>
            </a:extLst>
          </p:cNvPr>
          <p:cNvSpPr txBox="1"/>
          <p:nvPr/>
        </p:nvSpPr>
        <p:spPr>
          <a:xfrm>
            <a:off x="8570660" y="831525"/>
            <a:ext cx="3621340" cy="1569660"/>
          </a:xfrm>
          <a:prstGeom prst="rect">
            <a:avLst/>
          </a:prstGeom>
          <a:noFill/>
        </p:spPr>
        <p:txBody>
          <a:bodyPr wrap="square" rtlCol="0">
            <a:spAutoFit/>
          </a:bodyPr>
          <a:lstStyle/>
          <a:p>
            <a:r>
              <a:rPr lang="en-ZA" sz="2400" dirty="0">
                <a:solidFill>
                  <a:schemeClr val="bg1"/>
                </a:solidFill>
              </a:rPr>
              <a:t>We want this list created, only the first 3 require your details, the rest must contain the value displayed </a:t>
            </a:r>
          </a:p>
        </p:txBody>
      </p:sp>
      <p:pic>
        <p:nvPicPr>
          <p:cNvPr id="10" name="Picture 9">
            <a:extLst>
              <a:ext uri="{FF2B5EF4-FFF2-40B4-BE49-F238E27FC236}">
                <a16:creationId xmlns:a16="http://schemas.microsoft.com/office/drawing/2014/main" id="{724D474D-88DD-405F-8E1F-26CED7401BE8}"/>
              </a:ext>
            </a:extLst>
          </p:cNvPr>
          <p:cNvPicPr>
            <a:picLocks noChangeAspect="1"/>
          </p:cNvPicPr>
          <p:nvPr/>
        </p:nvPicPr>
        <p:blipFill>
          <a:blip r:embed="rId5"/>
          <a:stretch>
            <a:fillRect/>
          </a:stretch>
        </p:blipFill>
        <p:spPr>
          <a:xfrm>
            <a:off x="8823992" y="2837399"/>
            <a:ext cx="3114675" cy="2905125"/>
          </a:xfrm>
          <a:prstGeom prst="rect">
            <a:avLst/>
          </a:prstGeom>
        </p:spPr>
      </p:pic>
    </p:spTree>
    <p:extLst>
      <p:ext uri="{BB962C8B-B14F-4D97-AF65-F5344CB8AC3E}">
        <p14:creationId xmlns:p14="http://schemas.microsoft.com/office/powerpoint/2010/main" val="2917880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61665"/>
          </a:xfrm>
          <a:prstGeom prst="rect">
            <a:avLst/>
          </a:prstGeom>
          <a:noFill/>
        </p:spPr>
        <p:txBody>
          <a:bodyPr wrap="square" rtlCol="0">
            <a:spAutoFit/>
          </a:bodyPr>
          <a:lstStyle/>
          <a:p>
            <a:r>
              <a:rPr lang="en-ZA" sz="2400" dirty="0">
                <a:solidFill>
                  <a:schemeClr val="bg1"/>
                </a:solidFill>
              </a:rPr>
              <a:t>When complete, you should have these secrets setup:</a:t>
            </a:r>
          </a:p>
        </p:txBody>
      </p:sp>
      <p:pic>
        <p:nvPicPr>
          <p:cNvPr id="2" name="Picture 1">
            <a:extLst>
              <a:ext uri="{FF2B5EF4-FFF2-40B4-BE49-F238E27FC236}">
                <a16:creationId xmlns:a16="http://schemas.microsoft.com/office/drawing/2014/main" id="{2144EC53-9B33-4B86-8A5B-B2D9531CC8E1}"/>
              </a:ext>
            </a:extLst>
          </p:cNvPr>
          <p:cNvPicPr>
            <a:picLocks noChangeAspect="1"/>
          </p:cNvPicPr>
          <p:nvPr/>
        </p:nvPicPr>
        <p:blipFill>
          <a:blip r:embed="rId2"/>
          <a:stretch>
            <a:fillRect/>
          </a:stretch>
        </p:blipFill>
        <p:spPr>
          <a:xfrm>
            <a:off x="1716378" y="1843219"/>
            <a:ext cx="8239125" cy="3943350"/>
          </a:xfrm>
          <a:prstGeom prst="rect">
            <a:avLst/>
          </a:prstGeom>
        </p:spPr>
      </p:pic>
    </p:spTree>
    <p:extLst>
      <p:ext uri="{BB962C8B-B14F-4D97-AF65-F5344CB8AC3E}">
        <p14:creationId xmlns:p14="http://schemas.microsoft.com/office/powerpoint/2010/main" val="3033805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r>
              <a:rPr lang="en-ZA" sz="2400" dirty="0">
                <a:solidFill>
                  <a:schemeClr val="bg1"/>
                </a:solidFill>
              </a:rPr>
              <a:t>Now head pack to your code space, we need to commit the changes we just made and push it to our repository. Click the highlighted source control button, you should see two changes on it.</a:t>
            </a:r>
          </a:p>
        </p:txBody>
      </p:sp>
      <p:pic>
        <p:nvPicPr>
          <p:cNvPr id="3" name="Picture 2">
            <a:extLst>
              <a:ext uri="{FF2B5EF4-FFF2-40B4-BE49-F238E27FC236}">
                <a16:creationId xmlns:a16="http://schemas.microsoft.com/office/drawing/2014/main" id="{CBD07A9D-6706-41B3-937D-F474D0460F66}"/>
              </a:ext>
            </a:extLst>
          </p:cNvPr>
          <p:cNvPicPr>
            <a:picLocks noChangeAspect="1"/>
          </p:cNvPicPr>
          <p:nvPr/>
        </p:nvPicPr>
        <p:blipFill>
          <a:blip r:embed="rId2"/>
          <a:stretch>
            <a:fillRect/>
          </a:stretch>
        </p:blipFill>
        <p:spPr>
          <a:xfrm>
            <a:off x="218140" y="2296268"/>
            <a:ext cx="4103850" cy="3033630"/>
          </a:xfrm>
          <a:prstGeom prst="rect">
            <a:avLst/>
          </a:prstGeom>
        </p:spPr>
      </p:pic>
      <p:pic>
        <p:nvPicPr>
          <p:cNvPr id="4" name="Picture 3">
            <a:extLst>
              <a:ext uri="{FF2B5EF4-FFF2-40B4-BE49-F238E27FC236}">
                <a16:creationId xmlns:a16="http://schemas.microsoft.com/office/drawing/2014/main" id="{986A9841-2857-4C66-9AD7-3214768960EC}"/>
              </a:ext>
            </a:extLst>
          </p:cNvPr>
          <p:cNvPicPr>
            <a:picLocks noChangeAspect="1"/>
          </p:cNvPicPr>
          <p:nvPr/>
        </p:nvPicPr>
        <p:blipFill>
          <a:blip r:embed="rId3"/>
          <a:stretch>
            <a:fillRect/>
          </a:stretch>
        </p:blipFill>
        <p:spPr>
          <a:xfrm>
            <a:off x="4789983" y="2824067"/>
            <a:ext cx="3238500" cy="2143125"/>
          </a:xfrm>
          <a:prstGeom prst="rect">
            <a:avLst/>
          </a:prstGeom>
        </p:spPr>
      </p:pic>
      <p:sp>
        <p:nvSpPr>
          <p:cNvPr id="9" name="TextBox 8">
            <a:extLst>
              <a:ext uri="{FF2B5EF4-FFF2-40B4-BE49-F238E27FC236}">
                <a16:creationId xmlns:a16="http://schemas.microsoft.com/office/drawing/2014/main" id="{EE71E45A-4447-4D5A-91CB-049396DC3796}"/>
              </a:ext>
            </a:extLst>
          </p:cNvPr>
          <p:cNvSpPr txBox="1"/>
          <p:nvPr/>
        </p:nvSpPr>
        <p:spPr>
          <a:xfrm>
            <a:off x="4616899" y="1993070"/>
            <a:ext cx="3654646" cy="830997"/>
          </a:xfrm>
          <a:prstGeom prst="rect">
            <a:avLst/>
          </a:prstGeom>
          <a:noFill/>
        </p:spPr>
        <p:txBody>
          <a:bodyPr wrap="square" rtlCol="0">
            <a:spAutoFit/>
          </a:bodyPr>
          <a:lstStyle/>
          <a:p>
            <a:r>
              <a:rPr lang="en-ZA" sz="2400" dirty="0">
                <a:solidFill>
                  <a:schemeClr val="bg1"/>
                </a:solidFill>
              </a:rPr>
              <a:t>Enter a message in the commit box and hit commit</a:t>
            </a:r>
          </a:p>
        </p:txBody>
      </p:sp>
      <p:pic>
        <p:nvPicPr>
          <p:cNvPr id="5" name="Picture 4">
            <a:extLst>
              <a:ext uri="{FF2B5EF4-FFF2-40B4-BE49-F238E27FC236}">
                <a16:creationId xmlns:a16="http://schemas.microsoft.com/office/drawing/2014/main" id="{1EFC107B-7E23-4BD3-B40A-6EBA31FB8738}"/>
              </a:ext>
            </a:extLst>
          </p:cNvPr>
          <p:cNvPicPr>
            <a:picLocks noChangeAspect="1"/>
          </p:cNvPicPr>
          <p:nvPr/>
        </p:nvPicPr>
        <p:blipFill>
          <a:blip r:embed="rId4"/>
          <a:stretch>
            <a:fillRect/>
          </a:stretch>
        </p:blipFill>
        <p:spPr>
          <a:xfrm>
            <a:off x="8496476" y="2903639"/>
            <a:ext cx="3161207" cy="1195833"/>
          </a:xfrm>
          <a:prstGeom prst="rect">
            <a:avLst/>
          </a:prstGeom>
        </p:spPr>
      </p:pic>
      <p:sp>
        <p:nvSpPr>
          <p:cNvPr id="10" name="TextBox 9">
            <a:extLst>
              <a:ext uri="{FF2B5EF4-FFF2-40B4-BE49-F238E27FC236}">
                <a16:creationId xmlns:a16="http://schemas.microsoft.com/office/drawing/2014/main" id="{078C90FB-3FDB-4D16-832B-EA46A092D77A}"/>
              </a:ext>
            </a:extLst>
          </p:cNvPr>
          <p:cNvSpPr txBox="1"/>
          <p:nvPr/>
        </p:nvSpPr>
        <p:spPr>
          <a:xfrm>
            <a:off x="8331200" y="1880769"/>
            <a:ext cx="2196983" cy="461665"/>
          </a:xfrm>
          <a:prstGeom prst="rect">
            <a:avLst/>
          </a:prstGeom>
          <a:noFill/>
        </p:spPr>
        <p:txBody>
          <a:bodyPr wrap="square" rtlCol="0">
            <a:spAutoFit/>
          </a:bodyPr>
          <a:lstStyle/>
          <a:p>
            <a:r>
              <a:rPr lang="en-ZA" sz="2400" dirty="0">
                <a:solidFill>
                  <a:schemeClr val="bg1"/>
                </a:solidFill>
              </a:rPr>
              <a:t>Say yes here</a:t>
            </a:r>
          </a:p>
        </p:txBody>
      </p:sp>
      <p:sp>
        <p:nvSpPr>
          <p:cNvPr id="11" name="TextBox 10">
            <a:extLst>
              <a:ext uri="{FF2B5EF4-FFF2-40B4-BE49-F238E27FC236}">
                <a16:creationId xmlns:a16="http://schemas.microsoft.com/office/drawing/2014/main" id="{46C3D89C-8575-4A0E-93CF-5CCEFAECDF07}"/>
              </a:ext>
            </a:extLst>
          </p:cNvPr>
          <p:cNvSpPr txBox="1"/>
          <p:nvPr/>
        </p:nvSpPr>
        <p:spPr>
          <a:xfrm>
            <a:off x="8496476" y="4350612"/>
            <a:ext cx="3332001" cy="830997"/>
          </a:xfrm>
          <a:prstGeom prst="rect">
            <a:avLst/>
          </a:prstGeom>
          <a:noFill/>
        </p:spPr>
        <p:txBody>
          <a:bodyPr wrap="square" rtlCol="0">
            <a:spAutoFit/>
          </a:bodyPr>
          <a:lstStyle/>
          <a:p>
            <a:r>
              <a:rPr lang="en-ZA" sz="2400" dirty="0">
                <a:solidFill>
                  <a:schemeClr val="bg1"/>
                </a:solidFill>
              </a:rPr>
              <a:t>Then click sync changes and ok on the popup</a:t>
            </a:r>
          </a:p>
        </p:txBody>
      </p:sp>
      <p:pic>
        <p:nvPicPr>
          <p:cNvPr id="6" name="Picture 5">
            <a:extLst>
              <a:ext uri="{FF2B5EF4-FFF2-40B4-BE49-F238E27FC236}">
                <a16:creationId xmlns:a16="http://schemas.microsoft.com/office/drawing/2014/main" id="{1D9251ED-6EA5-48B8-9985-C8D8D6FE2381}"/>
              </a:ext>
            </a:extLst>
          </p:cNvPr>
          <p:cNvPicPr>
            <a:picLocks noChangeAspect="1"/>
          </p:cNvPicPr>
          <p:nvPr/>
        </p:nvPicPr>
        <p:blipFill>
          <a:blip r:embed="rId5"/>
          <a:stretch>
            <a:fillRect/>
          </a:stretch>
        </p:blipFill>
        <p:spPr>
          <a:xfrm>
            <a:off x="8557513" y="5186457"/>
            <a:ext cx="3209925" cy="1362075"/>
          </a:xfrm>
          <a:prstGeom prst="rect">
            <a:avLst/>
          </a:prstGeom>
        </p:spPr>
      </p:pic>
    </p:spTree>
    <p:extLst>
      <p:ext uri="{BB962C8B-B14F-4D97-AF65-F5344CB8AC3E}">
        <p14:creationId xmlns:p14="http://schemas.microsoft.com/office/powerpoint/2010/main" val="2393788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61665"/>
          </a:xfrm>
          <a:prstGeom prst="rect">
            <a:avLst/>
          </a:prstGeom>
          <a:noFill/>
        </p:spPr>
        <p:txBody>
          <a:bodyPr wrap="square" rtlCol="0">
            <a:spAutoFit/>
          </a:bodyPr>
          <a:lstStyle/>
          <a:p>
            <a:r>
              <a:rPr lang="en-ZA" sz="2400" dirty="0">
                <a:solidFill>
                  <a:schemeClr val="bg1"/>
                </a:solidFill>
              </a:rPr>
              <a:t>We already have a very simple pipeline configured on this repo. It can be viewed here </a:t>
            </a:r>
          </a:p>
        </p:txBody>
      </p:sp>
      <p:pic>
        <p:nvPicPr>
          <p:cNvPr id="3" name="Picture 2">
            <a:extLst>
              <a:ext uri="{FF2B5EF4-FFF2-40B4-BE49-F238E27FC236}">
                <a16:creationId xmlns:a16="http://schemas.microsoft.com/office/drawing/2014/main" id="{04B18265-79B0-4018-817B-781A9AFBBBBD}"/>
              </a:ext>
            </a:extLst>
          </p:cNvPr>
          <p:cNvPicPr>
            <a:picLocks noChangeAspect="1"/>
          </p:cNvPicPr>
          <p:nvPr/>
        </p:nvPicPr>
        <p:blipFill>
          <a:blip r:embed="rId2"/>
          <a:stretch>
            <a:fillRect/>
          </a:stretch>
        </p:blipFill>
        <p:spPr>
          <a:xfrm>
            <a:off x="1694576" y="1452170"/>
            <a:ext cx="7568426" cy="5153962"/>
          </a:xfrm>
          <a:prstGeom prst="rect">
            <a:avLst/>
          </a:prstGeom>
        </p:spPr>
      </p:pic>
    </p:spTree>
    <p:extLst>
      <p:ext uri="{BB962C8B-B14F-4D97-AF65-F5344CB8AC3E}">
        <p14:creationId xmlns:p14="http://schemas.microsoft.com/office/powerpoint/2010/main" val="971851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r>
              <a:rPr lang="en-ZA" sz="2400" dirty="0">
                <a:solidFill>
                  <a:schemeClr val="bg1"/>
                </a:solidFill>
              </a:rPr>
              <a:t>The moment that we pushed (synced) our changed to the repo, the workflow would have kicked off as it has a trigger to build when changes come in. Lets go have a look at our workflows in the actions tab. </a:t>
            </a:r>
          </a:p>
        </p:txBody>
      </p:sp>
      <p:pic>
        <p:nvPicPr>
          <p:cNvPr id="2" name="Picture 1">
            <a:extLst>
              <a:ext uri="{FF2B5EF4-FFF2-40B4-BE49-F238E27FC236}">
                <a16:creationId xmlns:a16="http://schemas.microsoft.com/office/drawing/2014/main" id="{E0477F41-FE22-4AF7-B214-791FB8CC0E90}"/>
              </a:ext>
            </a:extLst>
          </p:cNvPr>
          <p:cNvPicPr>
            <a:picLocks noChangeAspect="1"/>
          </p:cNvPicPr>
          <p:nvPr/>
        </p:nvPicPr>
        <p:blipFill>
          <a:blip r:embed="rId2"/>
          <a:stretch>
            <a:fillRect/>
          </a:stretch>
        </p:blipFill>
        <p:spPr>
          <a:xfrm>
            <a:off x="394283" y="2190834"/>
            <a:ext cx="9943750" cy="2948713"/>
          </a:xfrm>
          <a:prstGeom prst="rect">
            <a:avLst/>
          </a:prstGeom>
        </p:spPr>
      </p:pic>
    </p:spTree>
    <p:extLst>
      <p:ext uri="{BB962C8B-B14F-4D97-AF65-F5344CB8AC3E}">
        <p14:creationId xmlns:p14="http://schemas.microsoft.com/office/powerpoint/2010/main" val="2663435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Deploying code via CI/CD</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r>
              <a:rPr lang="en-ZA" sz="2400" dirty="0">
                <a:solidFill>
                  <a:schemeClr val="bg1"/>
                </a:solidFill>
              </a:rPr>
              <a:t>Click on the latest run that has the comment you added in your commit, in my case it’s the changed the function one. </a:t>
            </a:r>
          </a:p>
        </p:txBody>
      </p:sp>
      <p:pic>
        <p:nvPicPr>
          <p:cNvPr id="3" name="Picture 2">
            <a:extLst>
              <a:ext uri="{FF2B5EF4-FFF2-40B4-BE49-F238E27FC236}">
                <a16:creationId xmlns:a16="http://schemas.microsoft.com/office/drawing/2014/main" id="{0204DBED-8CA1-4BAB-A876-CCEF33F8D6B4}"/>
              </a:ext>
            </a:extLst>
          </p:cNvPr>
          <p:cNvPicPr>
            <a:picLocks noChangeAspect="1"/>
          </p:cNvPicPr>
          <p:nvPr/>
        </p:nvPicPr>
        <p:blipFill>
          <a:blip r:embed="rId2"/>
          <a:stretch>
            <a:fillRect/>
          </a:stretch>
        </p:blipFill>
        <p:spPr>
          <a:xfrm>
            <a:off x="2810311" y="1859341"/>
            <a:ext cx="2316803" cy="1290281"/>
          </a:xfrm>
          <a:prstGeom prst="rect">
            <a:avLst/>
          </a:prstGeom>
        </p:spPr>
      </p:pic>
      <p:pic>
        <p:nvPicPr>
          <p:cNvPr id="4" name="Picture 3">
            <a:extLst>
              <a:ext uri="{FF2B5EF4-FFF2-40B4-BE49-F238E27FC236}">
                <a16:creationId xmlns:a16="http://schemas.microsoft.com/office/drawing/2014/main" id="{8BCBC2B0-C03C-430D-80EC-7F0CF87975B9}"/>
              </a:ext>
            </a:extLst>
          </p:cNvPr>
          <p:cNvPicPr>
            <a:picLocks noChangeAspect="1"/>
          </p:cNvPicPr>
          <p:nvPr/>
        </p:nvPicPr>
        <p:blipFill>
          <a:blip r:embed="rId3"/>
          <a:stretch>
            <a:fillRect/>
          </a:stretch>
        </p:blipFill>
        <p:spPr>
          <a:xfrm>
            <a:off x="313448" y="3766772"/>
            <a:ext cx="5212822" cy="2539453"/>
          </a:xfrm>
          <a:prstGeom prst="rect">
            <a:avLst/>
          </a:prstGeom>
        </p:spPr>
      </p:pic>
      <p:sp>
        <p:nvSpPr>
          <p:cNvPr id="9" name="TextBox 8">
            <a:extLst>
              <a:ext uri="{FF2B5EF4-FFF2-40B4-BE49-F238E27FC236}">
                <a16:creationId xmlns:a16="http://schemas.microsoft.com/office/drawing/2014/main" id="{0D2861BE-F174-4D11-A827-66BE7CA38036}"/>
              </a:ext>
            </a:extLst>
          </p:cNvPr>
          <p:cNvSpPr txBox="1"/>
          <p:nvPr/>
        </p:nvSpPr>
        <p:spPr>
          <a:xfrm>
            <a:off x="151002" y="1859341"/>
            <a:ext cx="2397854" cy="1569660"/>
          </a:xfrm>
          <a:prstGeom prst="rect">
            <a:avLst/>
          </a:prstGeom>
          <a:noFill/>
        </p:spPr>
        <p:txBody>
          <a:bodyPr wrap="square" rtlCol="0">
            <a:spAutoFit/>
          </a:bodyPr>
          <a:lstStyle/>
          <a:p>
            <a:r>
              <a:rPr lang="en-ZA" sz="2400" dirty="0">
                <a:solidFill>
                  <a:schemeClr val="bg1"/>
                </a:solidFill>
              </a:rPr>
              <a:t>Then hit the deploy button to Have a look at the logs</a:t>
            </a:r>
          </a:p>
        </p:txBody>
      </p:sp>
      <p:pic>
        <p:nvPicPr>
          <p:cNvPr id="5" name="Picture 4">
            <a:extLst>
              <a:ext uri="{FF2B5EF4-FFF2-40B4-BE49-F238E27FC236}">
                <a16:creationId xmlns:a16="http://schemas.microsoft.com/office/drawing/2014/main" id="{300B5B22-4B70-4904-9DAD-F2A82F95C8EF}"/>
              </a:ext>
            </a:extLst>
          </p:cNvPr>
          <p:cNvPicPr>
            <a:picLocks noChangeAspect="1"/>
          </p:cNvPicPr>
          <p:nvPr/>
        </p:nvPicPr>
        <p:blipFill>
          <a:blip r:embed="rId4"/>
          <a:stretch>
            <a:fillRect/>
          </a:stretch>
        </p:blipFill>
        <p:spPr>
          <a:xfrm>
            <a:off x="5691813" y="1859341"/>
            <a:ext cx="6349185" cy="4144161"/>
          </a:xfrm>
          <a:prstGeom prst="rect">
            <a:avLst/>
          </a:prstGeom>
        </p:spPr>
      </p:pic>
    </p:spTree>
    <p:extLst>
      <p:ext uri="{BB962C8B-B14F-4D97-AF65-F5344CB8AC3E}">
        <p14:creationId xmlns:p14="http://schemas.microsoft.com/office/powerpoint/2010/main" val="2636293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266630" y="159995"/>
            <a:ext cx="8946038" cy="646331"/>
          </a:xfrm>
          <a:prstGeom prst="rect">
            <a:avLst/>
          </a:prstGeom>
          <a:noFill/>
        </p:spPr>
        <p:txBody>
          <a:bodyPr wrap="square" rtlCol="0">
            <a:spAutoFit/>
          </a:bodyPr>
          <a:lstStyle/>
          <a:p>
            <a:r>
              <a:rPr lang="en-ZA" sz="3600" dirty="0">
                <a:solidFill>
                  <a:schemeClr val="bg1"/>
                </a:solidFill>
              </a:rPr>
              <a:t>Questions?</a:t>
            </a:r>
            <a:endParaRPr lang="en-GB" sz="3600" dirty="0">
              <a:solidFill>
                <a:schemeClr val="bg1"/>
              </a:solidFill>
            </a:endParaRPr>
          </a:p>
        </p:txBody>
      </p:sp>
    </p:spTree>
    <p:extLst>
      <p:ext uri="{BB962C8B-B14F-4D97-AF65-F5344CB8AC3E}">
        <p14:creationId xmlns:p14="http://schemas.microsoft.com/office/powerpoint/2010/main" val="122862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Forking Repo</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461665"/>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Once that is complete, you will see your forked copy of this repo.</a:t>
            </a:r>
          </a:p>
        </p:txBody>
      </p:sp>
      <p:pic>
        <p:nvPicPr>
          <p:cNvPr id="2" name="Picture 1">
            <a:extLst>
              <a:ext uri="{FF2B5EF4-FFF2-40B4-BE49-F238E27FC236}">
                <a16:creationId xmlns:a16="http://schemas.microsoft.com/office/drawing/2014/main" id="{C1E66DAC-57F8-4C7E-A576-62D049078927}"/>
              </a:ext>
            </a:extLst>
          </p:cNvPr>
          <p:cNvPicPr>
            <a:picLocks noChangeAspect="1"/>
          </p:cNvPicPr>
          <p:nvPr/>
        </p:nvPicPr>
        <p:blipFill>
          <a:blip r:embed="rId2"/>
          <a:stretch>
            <a:fillRect/>
          </a:stretch>
        </p:blipFill>
        <p:spPr>
          <a:xfrm>
            <a:off x="553673" y="1452170"/>
            <a:ext cx="9576078" cy="5122625"/>
          </a:xfrm>
          <a:prstGeom prst="rect">
            <a:avLst/>
          </a:prstGeom>
        </p:spPr>
      </p:pic>
    </p:spTree>
    <p:extLst>
      <p:ext uri="{BB962C8B-B14F-4D97-AF65-F5344CB8AC3E}">
        <p14:creationId xmlns:p14="http://schemas.microsoft.com/office/powerpoint/2010/main" val="340817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Forking Repo</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4278385"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We then need to enable GitHub actions. Click the actions button at the top left.</a:t>
            </a:r>
          </a:p>
        </p:txBody>
      </p:sp>
      <p:pic>
        <p:nvPicPr>
          <p:cNvPr id="3" name="Picture 2">
            <a:extLst>
              <a:ext uri="{FF2B5EF4-FFF2-40B4-BE49-F238E27FC236}">
                <a16:creationId xmlns:a16="http://schemas.microsoft.com/office/drawing/2014/main" id="{14AA9DAB-C1B7-4FD6-875E-6E7D352EBE3C}"/>
              </a:ext>
            </a:extLst>
          </p:cNvPr>
          <p:cNvPicPr>
            <a:picLocks noChangeAspect="1"/>
          </p:cNvPicPr>
          <p:nvPr/>
        </p:nvPicPr>
        <p:blipFill>
          <a:blip r:embed="rId2"/>
          <a:stretch>
            <a:fillRect/>
          </a:stretch>
        </p:blipFill>
        <p:spPr>
          <a:xfrm>
            <a:off x="76615" y="2190834"/>
            <a:ext cx="4514850" cy="2114550"/>
          </a:xfrm>
          <a:prstGeom prst="rect">
            <a:avLst/>
          </a:prstGeom>
        </p:spPr>
      </p:pic>
      <p:sp>
        <p:nvSpPr>
          <p:cNvPr id="6" name="TextBox 5">
            <a:extLst>
              <a:ext uri="{FF2B5EF4-FFF2-40B4-BE49-F238E27FC236}">
                <a16:creationId xmlns:a16="http://schemas.microsoft.com/office/drawing/2014/main" id="{0F12F741-E688-4993-B932-922F914A34B7}"/>
              </a:ext>
            </a:extLst>
          </p:cNvPr>
          <p:cNvSpPr txBox="1"/>
          <p:nvPr/>
        </p:nvSpPr>
        <p:spPr>
          <a:xfrm>
            <a:off x="4657900" y="1242175"/>
            <a:ext cx="3832371"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Then click the green I understand button</a:t>
            </a:r>
          </a:p>
        </p:txBody>
      </p:sp>
      <p:pic>
        <p:nvPicPr>
          <p:cNvPr id="4" name="Picture 3">
            <a:extLst>
              <a:ext uri="{FF2B5EF4-FFF2-40B4-BE49-F238E27FC236}">
                <a16:creationId xmlns:a16="http://schemas.microsoft.com/office/drawing/2014/main" id="{18704A53-7BAB-4D7C-A2F0-E2168C45B15C}"/>
              </a:ext>
            </a:extLst>
          </p:cNvPr>
          <p:cNvPicPr>
            <a:picLocks noChangeAspect="1"/>
          </p:cNvPicPr>
          <p:nvPr/>
        </p:nvPicPr>
        <p:blipFill>
          <a:blip r:embed="rId3"/>
          <a:stretch>
            <a:fillRect/>
          </a:stretch>
        </p:blipFill>
        <p:spPr>
          <a:xfrm>
            <a:off x="4789983" y="2190834"/>
            <a:ext cx="4973536" cy="2235095"/>
          </a:xfrm>
          <a:prstGeom prst="rect">
            <a:avLst/>
          </a:prstGeom>
        </p:spPr>
      </p:pic>
      <p:pic>
        <p:nvPicPr>
          <p:cNvPr id="9" name="Picture 8">
            <a:extLst>
              <a:ext uri="{FF2B5EF4-FFF2-40B4-BE49-F238E27FC236}">
                <a16:creationId xmlns:a16="http://schemas.microsoft.com/office/drawing/2014/main" id="{D2F1AC5C-FE53-4153-BAD8-D87975671BB9}"/>
              </a:ext>
            </a:extLst>
          </p:cNvPr>
          <p:cNvPicPr>
            <a:picLocks noChangeAspect="1"/>
          </p:cNvPicPr>
          <p:nvPr/>
        </p:nvPicPr>
        <p:blipFill>
          <a:blip r:embed="rId4"/>
          <a:stretch>
            <a:fillRect/>
          </a:stretch>
        </p:blipFill>
        <p:spPr>
          <a:xfrm>
            <a:off x="297706" y="4357160"/>
            <a:ext cx="3178554" cy="2297106"/>
          </a:xfrm>
          <a:prstGeom prst="rect">
            <a:avLst/>
          </a:prstGeom>
        </p:spPr>
      </p:pic>
      <p:sp>
        <p:nvSpPr>
          <p:cNvPr id="10" name="TextBox 9">
            <a:extLst>
              <a:ext uri="{FF2B5EF4-FFF2-40B4-BE49-F238E27FC236}">
                <a16:creationId xmlns:a16="http://schemas.microsoft.com/office/drawing/2014/main" id="{279AF1A0-F5D4-40AA-9D22-7B3F1C5DEEBC}"/>
              </a:ext>
            </a:extLst>
          </p:cNvPr>
          <p:cNvSpPr txBox="1"/>
          <p:nvPr/>
        </p:nvSpPr>
        <p:spPr>
          <a:xfrm>
            <a:off x="3476260" y="5036498"/>
            <a:ext cx="3832371"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Then click code button to get back to the repository</a:t>
            </a:r>
          </a:p>
        </p:txBody>
      </p:sp>
    </p:spTree>
    <p:extLst>
      <p:ext uri="{BB962C8B-B14F-4D97-AF65-F5344CB8AC3E}">
        <p14:creationId xmlns:p14="http://schemas.microsoft.com/office/powerpoint/2010/main" val="3500498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Lets setup our code space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830997"/>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Click the green code button and then the </a:t>
            </a:r>
            <a:r>
              <a:rPr lang="en-ZA" sz="2400" dirty="0" err="1">
                <a:solidFill>
                  <a:schemeClr val="bg1"/>
                </a:solidFill>
              </a:rPr>
              <a:t>codespace</a:t>
            </a:r>
            <a:r>
              <a:rPr lang="en-ZA" sz="2400" dirty="0">
                <a:solidFill>
                  <a:schemeClr val="bg1"/>
                </a:solidFill>
              </a:rPr>
              <a:t> tab, then create </a:t>
            </a:r>
            <a:r>
              <a:rPr lang="en-ZA" sz="2400" dirty="0" err="1">
                <a:solidFill>
                  <a:schemeClr val="bg1"/>
                </a:solidFill>
              </a:rPr>
              <a:t>codespace</a:t>
            </a:r>
            <a:r>
              <a:rPr lang="en-ZA" sz="2400" dirty="0">
                <a:solidFill>
                  <a:schemeClr val="bg1"/>
                </a:solidFill>
              </a:rPr>
              <a:t> on main button. Everything to setup the </a:t>
            </a:r>
            <a:r>
              <a:rPr lang="en-ZA" sz="2400" dirty="0" err="1">
                <a:solidFill>
                  <a:schemeClr val="bg1"/>
                </a:solidFill>
              </a:rPr>
              <a:t>codespace</a:t>
            </a:r>
            <a:r>
              <a:rPr lang="en-ZA" sz="2400" dirty="0">
                <a:solidFill>
                  <a:schemeClr val="bg1"/>
                </a:solidFill>
              </a:rPr>
              <a:t> is provided in the repo. </a:t>
            </a:r>
          </a:p>
        </p:txBody>
      </p:sp>
      <p:pic>
        <p:nvPicPr>
          <p:cNvPr id="2" name="Picture 1">
            <a:extLst>
              <a:ext uri="{FF2B5EF4-FFF2-40B4-BE49-F238E27FC236}">
                <a16:creationId xmlns:a16="http://schemas.microsoft.com/office/drawing/2014/main" id="{F3005584-A02B-4295-97B9-ED111619850A}"/>
              </a:ext>
            </a:extLst>
          </p:cNvPr>
          <p:cNvPicPr>
            <a:picLocks noChangeAspect="1"/>
          </p:cNvPicPr>
          <p:nvPr/>
        </p:nvPicPr>
        <p:blipFill>
          <a:blip r:embed="rId2"/>
          <a:stretch>
            <a:fillRect/>
          </a:stretch>
        </p:blipFill>
        <p:spPr>
          <a:xfrm>
            <a:off x="3842157" y="2155054"/>
            <a:ext cx="3599139" cy="4043384"/>
          </a:xfrm>
          <a:prstGeom prst="rect">
            <a:avLst/>
          </a:prstGeom>
        </p:spPr>
      </p:pic>
    </p:spTree>
    <p:extLst>
      <p:ext uri="{BB962C8B-B14F-4D97-AF65-F5344CB8AC3E}">
        <p14:creationId xmlns:p14="http://schemas.microsoft.com/office/powerpoint/2010/main" val="4150442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9285F5-95CE-4C27-AFDD-991FC2758000}"/>
              </a:ext>
            </a:extLst>
          </p:cNvPr>
          <p:cNvSpPr txBox="1"/>
          <p:nvPr/>
        </p:nvSpPr>
        <p:spPr>
          <a:xfrm>
            <a:off x="316964" y="126439"/>
            <a:ext cx="8946038" cy="646331"/>
          </a:xfrm>
          <a:prstGeom prst="rect">
            <a:avLst/>
          </a:prstGeom>
          <a:noFill/>
        </p:spPr>
        <p:txBody>
          <a:bodyPr wrap="square" rtlCol="0">
            <a:spAutoFit/>
          </a:bodyPr>
          <a:lstStyle/>
          <a:p>
            <a:r>
              <a:rPr lang="en-ZA" sz="3600" dirty="0">
                <a:solidFill>
                  <a:schemeClr val="bg1"/>
                </a:solidFill>
              </a:rPr>
              <a:t>Lets setup our code space</a:t>
            </a:r>
            <a:endParaRPr lang="en-GB" sz="3600" dirty="0">
              <a:solidFill>
                <a:schemeClr val="bg1"/>
              </a:solidFill>
            </a:endParaRPr>
          </a:p>
        </p:txBody>
      </p:sp>
      <p:sp>
        <p:nvSpPr>
          <p:cNvPr id="8" name="TextBox 7">
            <a:extLst>
              <a:ext uri="{FF2B5EF4-FFF2-40B4-BE49-F238E27FC236}">
                <a16:creationId xmlns:a16="http://schemas.microsoft.com/office/drawing/2014/main" id="{37DC587C-F1B0-4098-B84F-5860DBC3AF7D}"/>
              </a:ext>
            </a:extLst>
          </p:cNvPr>
          <p:cNvSpPr txBox="1"/>
          <p:nvPr/>
        </p:nvSpPr>
        <p:spPr>
          <a:xfrm>
            <a:off x="58723" y="990505"/>
            <a:ext cx="10935094" cy="1200329"/>
          </a:xfrm>
          <a:prstGeom prst="rect">
            <a:avLst/>
          </a:prstGeom>
          <a:noFill/>
        </p:spPr>
        <p:txBody>
          <a:bodyPr wrap="square" rtlCol="0">
            <a:spAutoFit/>
          </a:bodyPr>
          <a:lstStyle/>
          <a:p>
            <a:pPr marL="285750" indent="-285750">
              <a:buFont typeface="Arial" panose="020B0604020202020204" pitchFamily="34" charset="0"/>
              <a:buChar char="•"/>
            </a:pPr>
            <a:r>
              <a:rPr lang="en-ZA" sz="2400" dirty="0">
                <a:solidFill>
                  <a:schemeClr val="bg1"/>
                </a:solidFill>
              </a:rPr>
              <a:t>Your </a:t>
            </a:r>
            <a:r>
              <a:rPr lang="en-ZA" sz="2400" dirty="0" err="1">
                <a:solidFill>
                  <a:schemeClr val="bg1"/>
                </a:solidFill>
              </a:rPr>
              <a:t>codespace</a:t>
            </a:r>
            <a:r>
              <a:rPr lang="en-ZA" sz="2400" dirty="0">
                <a:solidFill>
                  <a:schemeClr val="bg1"/>
                </a:solidFill>
              </a:rPr>
              <a:t> will now be built on </a:t>
            </a:r>
            <a:r>
              <a:rPr lang="en-ZA" sz="2400" dirty="0" err="1">
                <a:solidFill>
                  <a:schemeClr val="bg1"/>
                </a:solidFill>
              </a:rPr>
              <a:t>Github</a:t>
            </a:r>
            <a:r>
              <a:rPr lang="en-ZA" sz="2400" dirty="0">
                <a:solidFill>
                  <a:schemeClr val="bg1"/>
                </a:solidFill>
              </a:rPr>
              <a:t> servers. This is the beauty of containers, you will have a container created for you that has all your code and hardware resources, without utilising a full server. This may take a few minutes to provision. </a:t>
            </a:r>
          </a:p>
        </p:txBody>
      </p:sp>
      <p:pic>
        <p:nvPicPr>
          <p:cNvPr id="3" name="Picture 2">
            <a:extLst>
              <a:ext uri="{FF2B5EF4-FFF2-40B4-BE49-F238E27FC236}">
                <a16:creationId xmlns:a16="http://schemas.microsoft.com/office/drawing/2014/main" id="{E5DC1C96-3867-43F0-A8E5-06A351A78354}"/>
              </a:ext>
            </a:extLst>
          </p:cNvPr>
          <p:cNvPicPr>
            <a:picLocks noChangeAspect="1"/>
          </p:cNvPicPr>
          <p:nvPr/>
        </p:nvPicPr>
        <p:blipFill>
          <a:blip r:embed="rId2"/>
          <a:stretch>
            <a:fillRect/>
          </a:stretch>
        </p:blipFill>
        <p:spPr>
          <a:xfrm>
            <a:off x="3338818" y="2693565"/>
            <a:ext cx="5194620" cy="3636234"/>
          </a:xfrm>
          <a:prstGeom prst="rect">
            <a:avLst/>
          </a:prstGeom>
        </p:spPr>
      </p:pic>
    </p:spTree>
    <p:extLst>
      <p:ext uri="{BB962C8B-B14F-4D97-AF65-F5344CB8AC3E}">
        <p14:creationId xmlns:p14="http://schemas.microsoft.com/office/powerpoint/2010/main" val="699551172"/>
      </p:ext>
    </p:extLst>
  </p:cSld>
  <p:clrMapOvr>
    <a:masterClrMapping/>
  </p:clrMapOvr>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7543618_win32_fixed.potx" id="{ADAA76EA-DF5A-4461-9F55-FB2239CA5BEE}" vid="{736839AE-787B-453A-8CE5-01202B88CD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334BCD5D81F746942B6574EA517FE8" ma:contentTypeVersion="9" ma:contentTypeDescription="Create a new document." ma:contentTypeScope="" ma:versionID="9860575338ec1bc9ad79d85cf1a8c186">
  <xsd:schema xmlns:xsd="http://www.w3.org/2001/XMLSchema" xmlns:xs="http://www.w3.org/2001/XMLSchema" xmlns:p="http://schemas.microsoft.com/office/2006/metadata/properties" xmlns:ns2="15c45812-54c7-433e-b64f-3d24b07466f2" xmlns:ns3="17077a2c-5f62-4d4d-9b38-372a6a9d3ba0" targetNamespace="http://schemas.microsoft.com/office/2006/metadata/properties" ma:root="true" ma:fieldsID="8e98bea5c4d49ae563cdf0ff29467d1e" ns2:_="" ns3:_="">
    <xsd:import namespace="15c45812-54c7-433e-b64f-3d24b07466f2"/>
    <xsd:import namespace="17077a2c-5f62-4d4d-9b38-372a6a9d3b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ObjectDetectorVersion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c45812-54c7-433e-b64f-3d24b07466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077a2c-5f62-4d4d-9b38-372a6a9d3ba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15c45812-54c7-433e-b64f-3d24b07466f2" xsi:nil="true"/>
  </documentManagement>
</p:properties>
</file>

<file path=customXml/itemProps1.xml><?xml version="1.0" encoding="utf-8"?>
<ds:datastoreItem xmlns:ds="http://schemas.openxmlformats.org/officeDocument/2006/customXml" ds:itemID="{76DDFA96-2193-40B1-A8FD-59FCE753C6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c45812-54c7-433e-b64f-3d24b07466f2"/>
    <ds:schemaRef ds:uri="17077a2c-5f62-4d4d-9b38-372a6a9d3b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825D4D-0A35-4A76-9AA1-7CD9C485A8B4}">
  <ds:schemaRefs>
    <ds:schemaRef ds:uri="http://schemas.microsoft.com/sharepoint/v3/contenttype/forms"/>
  </ds:schemaRefs>
</ds:datastoreItem>
</file>

<file path=customXml/itemProps3.xml><?xml version="1.0" encoding="utf-8"?>
<ds:datastoreItem xmlns:ds="http://schemas.openxmlformats.org/officeDocument/2006/customXml" ds:itemID="{0468EA0E-C39E-477C-8195-46AA8983581F}">
  <ds:schemaRefs>
    <ds:schemaRef ds:uri="http://schemas.microsoft.com/office/2006/metadata/properties"/>
    <ds:schemaRef ds:uri="http://schemas.microsoft.com/office/infopath/2007/PartnerControls"/>
    <ds:schemaRef ds:uri="15c45812-54c7-433e-b64f-3d24b07466f2"/>
  </ds:schemaRefs>
</ds:datastoreItem>
</file>

<file path=docProps/app.xml><?xml version="1.0" encoding="utf-8"?>
<Properties xmlns="http://schemas.openxmlformats.org/officeDocument/2006/extended-properties" xmlns:vt="http://schemas.openxmlformats.org/officeDocument/2006/docPropsVTypes">
  <Template>Corporate teach a course</Template>
  <TotalTime>2678</TotalTime>
  <Words>2926</Words>
  <Application>Microsoft Office PowerPoint</Application>
  <PresentationFormat>Widescreen</PresentationFormat>
  <Paragraphs>199</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Wingdings</vt:lpstr>
      <vt:lpstr>Office Theme</vt:lpstr>
      <vt:lpstr>Building the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Delivery</dc:title>
  <dc:creator>Reagan Ramsarup</dc:creator>
  <cp:lastModifiedBy>Reagan Ramsarup (Group Office)</cp:lastModifiedBy>
  <cp:revision>69</cp:revision>
  <dcterms:created xsi:type="dcterms:W3CDTF">2021-12-05T16:24:43Z</dcterms:created>
  <dcterms:modified xsi:type="dcterms:W3CDTF">2023-11-26T18:42:20Z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2021-12-05T16:24:50Z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18a16e79-9e60-4ac4-a823-050a3ea722bb</vt:lpwstr>
  </property>
  <property fmtid="{D5CDD505-2E9C-101B-9397-08002B2CF9AE}" pid="8" name="MSIP_Label_ea60d57e-af5b-4752-ac57-3e4f28ca11dc_ContentBits">
    <vt:lpwstr>0</vt:lpwstr>
  </property>
  <property fmtid="{D5CDD505-2E9C-101B-9397-08002B2CF9AE}" pid="9" name="ContentTypeId">
    <vt:lpwstr>0x01010018334BCD5D81F746942B6574EA517FE8</vt:lpwstr>
  </property>
  <property fmtid="{D5CDD505-2E9C-101B-9397-08002B2CF9AE}" pid="10" name="Order">
    <vt:r8>572100</vt:r8>
  </property>
  <property fmtid="{D5CDD505-2E9C-101B-9397-08002B2CF9AE}" pid="11" name="xd_Signature">
    <vt:bool>false</vt:bool>
  </property>
  <property fmtid="{D5CDD505-2E9C-101B-9397-08002B2CF9AE}" pid="12" name="xd_ProgID">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TemplateUrl">
    <vt:lpwstr/>
  </property>
  <property fmtid="{D5CDD505-2E9C-101B-9397-08002B2CF9AE}" pid="17" name="_ExtendedDescription">
    <vt:lpwstr/>
  </property>
  <property fmtid="{D5CDD505-2E9C-101B-9397-08002B2CF9AE}" pid="18" name="TriggerFlowInfo">
    <vt:lpwstr/>
  </property>
  <property fmtid="{D5CDD505-2E9C-101B-9397-08002B2CF9AE}" pid="19" name="MediaServiceImageTags">
    <vt:lpwstr/>
  </property>
</Properties>
</file>